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0" r:id="rId5"/>
    <p:sldId id="293" r:id="rId6"/>
    <p:sldId id="294" r:id="rId7"/>
    <p:sldId id="286" r:id="rId8"/>
    <p:sldId id="287" r:id="rId9"/>
    <p:sldId id="288" r:id="rId10"/>
    <p:sldId id="290" r:id="rId11"/>
    <p:sldId id="291" r:id="rId12"/>
    <p:sldId id="292" r:id="rId13"/>
    <p:sldId id="285" r:id="rId14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285739-E9BE-4BDE-AF28-997D31482228}" type="datetime1">
              <a:rPr lang="it-IT" smtClean="0"/>
              <a:t>12/10/2020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68448E-C344-4686-8179-C708320F74A4}" type="datetime1">
              <a:rPr lang="it-IT" noProof="0" smtClean="0"/>
              <a:t>12/10/2020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101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645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496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4696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663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5530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447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4246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11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254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guardo verso le nuvole e il cielo azzurro circondato da edifici con vetra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spc="-9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3BC491-2378-4C4A-B87C-D623E6664EFF}" type="datetime1">
              <a:rPr lang="it-IT" noProof="0" smtClean="0"/>
              <a:t>12/10/2020</a:t>
            </a:fld>
            <a:endParaRPr lang="it-IT" noProof="0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721513-8806-42DF-B61A-709124AC490F}" type="datetime1">
              <a:rPr lang="it-IT" noProof="0" smtClean="0"/>
              <a:t>12/10/2020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161186-BABE-43C9-A8D8-AC14B8E0D045}" type="datetime1">
              <a:rPr lang="it-IT" noProof="0" smtClean="0"/>
              <a:t>12/10/2020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EF000F-CAD1-4592-ABDD-889CC1368E14}" type="datetime1">
              <a:rPr lang="it-IT" noProof="0" smtClean="0"/>
              <a:t>12/10/2020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B9363B-ED16-4B46-992E-2EAF5D1E3F47}" type="datetime1">
              <a:rPr lang="it-IT" noProof="0" smtClean="0"/>
              <a:t>12/10/2020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EE4054-3F29-4E2B-9B78-B53F5E5F1BF0}" type="datetime1">
              <a:rPr lang="it-IT" noProof="0" smtClean="0"/>
              <a:t>12/10/2020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D1EF1D-311D-4533-9370-B05639D076C2}" type="datetime1">
              <a:rPr lang="it-IT" noProof="0" smtClean="0"/>
              <a:t>12/10/2020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13ECC6-3D3D-4A43-BD8C-B72D6D617340}" type="datetime1">
              <a:rPr lang="it-IT" noProof="0" smtClean="0"/>
              <a:t>12/10/2020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76A9D3-592B-4A1D-B3D3-31ABFCB2C754}" type="datetime1">
              <a:rPr lang="it-IT" noProof="0" smtClean="0"/>
              <a:t>12/10/2020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D05E2-6DDB-4D88-ADE4-0AF820806F62}" type="datetime1">
              <a:rPr lang="it-IT" noProof="0" smtClean="0"/>
              <a:t>12/10/2020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8D2F06-32A1-4734-A93A-3B3B8BC85FF4}" type="datetime1">
              <a:rPr lang="it-IT" noProof="0" smtClean="0"/>
              <a:t>12/10/2020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F85CE89-D206-4B85-AA1B-BA6E04959684}" type="datetime1">
              <a:rPr lang="it-IT" noProof="0" smtClean="0"/>
              <a:t>12/10/2020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bancavaldarno.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1888"/>
          <a:stretch/>
        </p:blipFill>
        <p:spPr>
          <a:xfrm>
            <a:off x="477788" y="980728"/>
            <a:ext cx="1122529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13"/>
          <p:cNvSpPr txBox="1">
            <a:spLocks/>
          </p:cNvSpPr>
          <p:nvPr/>
        </p:nvSpPr>
        <p:spPr>
          <a:xfrm>
            <a:off x="1773932" y="624760"/>
            <a:ext cx="8078689" cy="788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3600" dirty="0">
              <a:solidFill>
                <a:srgbClr val="0000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68" y="260648"/>
            <a:ext cx="6600638" cy="6199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5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5517232"/>
            <a:ext cx="2307898" cy="89809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49996" y="3803661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54" y="4750458"/>
            <a:ext cx="2156088" cy="2024910"/>
          </a:xfrm>
          <a:prstGeom prst="rect">
            <a:avLst/>
          </a:prstGeom>
        </p:spPr>
      </p:pic>
      <p:sp>
        <p:nvSpPr>
          <p:cNvPr id="15" name="Segnaposto contenuto 13"/>
          <p:cNvSpPr>
            <a:spLocks noGrp="1"/>
          </p:cNvSpPr>
          <p:nvPr>
            <p:ph idx="1"/>
          </p:nvPr>
        </p:nvSpPr>
        <p:spPr>
          <a:xfrm>
            <a:off x="1597768" y="2789332"/>
            <a:ext cx="8928992" cy="864096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it-IT" sz="4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SOSTEGNO FINANZIARIO</a:t>
            </a:r>
            <a:endParaRPr lang="it-IT" sz="4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807" y="855824"/>
            <a:ext cx="2300915" cy="1378634"/>
          </a:xfrm>
          <a:prstGeom prst="ellipse">
            <a:avLst/>
          </a:prstGeom>
          <a:solidFill>
            <a:srgbClr val="FFC000"/>
          </a:solidFill>
          <a:ln w="635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325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291898" y="539237"/>
            <a:ext cx="9793088" cy="4892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r>
              <a:rPr lang="it-IT" sz="3200" b="1" dirty="0" smtClean="0">
                <a:solidFill>
                  <a:srgbClr val="006600"/>
                </a:solidFill>
              </a:rPr>
              <a:t/>
            </a:r>
            <a:br>
              <a:rPr lang="it-IT" sz="3200" b="1" dirty="0" smtClean="0">
                <a:solidFill>
                  <a:srgbClr val="006600"/>
                </a:solidFill>
              </a:rPr>
            </a:br>
            <a:r>
              <a:rPr lang="it-IT" sz="3200" b="1" dirty="0" smtClean="0">
                <a:solidFill>
                  <a:srgbClr val="0000FF"/>
                </a:solidFill>
              </a:rPr>
              <a:t>CESSIONE </a:t>
            </a:r>
            <a:r>
              <a:rPr lang="it-IT" sz="3200" b="1" dirty="0">
                <a:solidFill>
                  <a:srgbClr val="0000FF"/>
                </a:solidFill>
              </a:rPr>
              <a:t>DEL CREDITO A BANCA DEL </a:t>
            </a:r>
            <a:r>
              <a:rPr lang="it-IT" sz="3200" b="1" dirty="0" smtClean="0">
                <a:solidFill>
                  <a:srgbClr val="0000FF"/>
                </a:solidFill>
              </a:rPr>
              <a:t>VALDARNO</a:t>
            </a:r>
            <a:endParaRPr lang="it-IT" sz="3200" b="1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5877272"/>
            <a:ext cx="2307898" cy="89809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18723" y="3971993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prezzo di cessione</a:t>
            </a:r>
            <a:r>
              <a:rPr lang="it-IT" dirty="0">
                <a:solidFill>
                  <a:srgbClr val="0000FF"/>
                </a:solidFill>
              </a:rPr>
              <a:t>: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i="1" dirty="0" smtClean="0">
                <a:solidFill>
                  <a:schemeClr val="tx2"/>
                </a:solidFill>
              </a:rPr>
              <a:t>differenziato fra</a:t>
            </a:r>
          </a:p>
          <a:p>
            <a:endParaRPr lang="it-IT" i="1" dirty="0" smtClean="0">
              <a:solidFill>
                <a:schemeClr val="tx2"/>
              </a:solidFill>
            </a:endParaRP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tx2"/>
                </a:solidFill>
              </a:rPr>
              <a:t>tipologia </a:t>
            </a:r>
            <a:r>
              <a:rPr lang="it-IT" dirty="0">
                <a:solidFill>
                  <a:schemeClr val="tx2"/>
                </a:solidFill>
              </a:rPr>
              <a:t>di agevolazione </a:t>
            </a:r>
            <a:r>
              <a:rPr lang="it-IT" dirty="0" smtClean="0">
                <a:solidFill>
                  <a:schemeClr val="tx2"/>
                </a:solidFill>
              </a:rPr>
              <a:t>fiscale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tx2"/>
                </a:solidFill>
              </a:rPr>
              <a:t>privati/piccoli </a:t>
            </a:r>
            <a:r>
              <a:rPr lang="it-IT" dirty="0">
                <a:solidFill>
                  <a:schemeClr val="tx2"/>
                </a:solidFill>
              </a:rPr>
              <a:t>condomini e </a:t>
            </a:r>
            <a:r>
              <a:rPr lang="it-IT" dirty="0" smtClean="0">
                <a:solidFill>
                  <a:schemeClr val="tx2"/>
                </a:solidFill>
              </a:rPr>
              <a:t>imprese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tx2"/>
                </a:solidFill>
              </a:rPr>
              <a:t>soci </a:t>
            </a:r>
            <a:r>
              <a:rPr lang="it-IT" dirty="0">
                <a:solidFill>
                  <a:schemeClr val="tx2"/>
                </a:solidFill>
              </a:rPr>
              <a:t>e non soci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354802" y="3398095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limite individuale di importo</a:t>
            </a:r>
            <a:r>
              <a:rPr lang="it-IT" dirty="0">
                <a:solidFill>
                  <a:srgbClr val="0000FF"/>
                </a:solidFill>
              </a:rPr>
              <a:t>: </a:t>
            </a:r>
            <a:r>
              <a:rPr lang="it-IT" dirty="0">
                <a:solidFill>
                  <a:schemeClr val="tx2"/>
                </a:solidFill>
              </a:rPr>
              <a:t>differenziato fra privati/piccoli condomini/imprese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303337" y="2679465"/>
            <a:ext cx="6715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plafond a disposizione</a:t>
            </a:r>
            <a:r>
              <a:rPr lang="it-IT" dirty="0">
                <a:solidFill>
                  <a:srgbClr val="0000FF"/>
                </a:solidFill>
              </a:rPr>
              <a:t>: </a:t>
            </a:r>
            <a:r>
              <a:rPr lang="it-IT" dirty="0">
                <a:solidFill>
                  <a:schemeClr val="tx2"/>
                </a:solidFill>
              </a:rPr>
              <a:t>primo stanziamento di</a:t>
            </a:r>
            <a:r>
              <a:rPr lang="it-IT" b="1" dirty="0">
                <a:solidFill>
                  <a:srgbClr val="006600"/>
                </a:solidFill>
              </a:rPr>
              <a:t> </a:t>
            </a:r>
            <a:r>
              <a:rPr lang="it-IT" sz="3200" b="1" dirty="0">
                <a:solidFill>
                  <a:srgbClr val="006600"/>
                </a:solidFill>
              </a:rPr>
              <a:t>€ 10 milioni</a:t>
            </a:r>
          </a:p>
        </p:txBody>
      </p:sp>
      <p:sp>
        <p:nvSpPr>
          <p:cNvPr id="9" name="Rettangolo 8"/>
          <p:cNvSpPr/>
          <p:nvPr/>
        </p:nvSpPr>
        <p:spPr>
          <a:xfrm>
            <a:off x="2351427" y="2278240"/>
            <a:ext cx="5729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oggetto</a:t>
            </a:r>
            <a:r>
              <a:rPr lang="it-IT" dirty="0">
                <a:solidFill>
                  <a:srgbClr val="0000FF"/>
                </a:solidFill>
              </a:rPr>
              <a:t>: </a:t>
            </a:r>
            <a:r>
              <a:rPr lang="it-IT" dirty="0">
                <a:solidFill>
                  <a:schemeClr val="tx2"/>
                </a:solidFill>
              </a:rPr>
              <a:t>superbonus – ecobonus – altri bonus fiscali edilizi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349996" y="1788992"/>
            <a:ext cx="456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soggetti</a:t>
            </a:r>
            <a:r>
              <a:rPr lang="it-IT" dirty="0">
                <a:solidFill>
                  <a:srgbClr val="0000FF"/>
                </a:solidFill>
              </a:rPr>
              <a:t>: </a:t>
            </a:r>
            <a:r>
              <a:rPr lang="it-IT" dirty="0">
                <a:solidFill>
                  <a:schemeClr val="tx2"/>
                </a:solidFill>
              </a:rPr>
              <a:t>privati – piccoli condomini – imprese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54" y="4750458"/>
            <a:ext cx="2156088" cy="20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532944" y="548680"/>
            <a:ext cx="8251812" cy="65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CESSIONE DEL CREDITO A </a:t>
            </a:r>
            <a:r>
              <a:rPr lang="it-IT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“ENI GAS LUCE”</a:t>
            </a:r>
            <a:endParaRPr lang="it-IT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5877272"/>
            <a:ext cx="2307898" cy="89809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46482" y="3882231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prezzo di </a:t>
            </a:r>
            <a:r>
              <a:rPr lang="it-IT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cessione</a:t>
            </a:r>
            <a:r>
              <a:rPr lang="it-IT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per superbonus</a:t>
            </a:r>
            <a:endParaRPr lang="it-IT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49995" y="3169628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 individuale di </a:t>
            </a:r>
            <a:r>
              <a:rPr lang="it-IT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importo</a:t>
            </a:r>
            <a:r>
              <a:rPr lang="it-IT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oltre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€ 40.000</a:t>
            </a:r>
          </a:p>
        </p:txBody>
      </p:sp>
      <p:sp>
        <p:nvSpPr>
          <p:cNvPr id="9" name="Rettangolo 8"/>
          <p:cNvSpPr/>
          <p:nvPr/>
        </p:nvSpPr>
        <p:spPr>
          <a:xfrm>
            <a:off x="2340835" y="2430964"/>
            <a:ext cx="75777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oggetto</a:t>
            </a:r>
            <a:r>
              <a:rPr lang="it-IT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superbonus – ecobonus – altri bonus fiscali edilizi</a:t>
            </a:r>
          </a:p>
          <a:p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349996" y="1788992"/>
            <a:ext cx="236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soggetti</a:t>
            </a:r>
            <a:r>
              <a:rPr lang="it-IT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imprese</a:t>
            </a:r>
            <a:endParaRPr lang="it-IT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54" y="4750458"/>
            <a:ext cx="2156088" cy="20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5" grpId="0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885371" y="571379"/>
            <a:ext cx="9025964" cy="65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0000FF"/>
                </a:solidFill>
              </a:rPr>
              <a:t>FINANZIAMENTO CHIROGRAFARIO A SAL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5877272"/>
            <a:ext cx="2307898" cy="89809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25331" y="3616075"/>
            <a:ext cx="9746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durata</a:t>
            </a:r>
            <a:r>
              <a:rPr lang="it-IT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18 a 60 mesi – 120 mesi se privati/condomini (preammortamento per la durata dei SAL)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29722" y="2469212"/>
            <a:ext cx="10253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finalità</a:t>
            </a:r>
            <a:r>
              <a:rPr lang="it-IT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finanziamento dei lavori oggetto delle agevolazioni fiscali </a:t>
            </a:r>
            <a:r>
              <a:rPr lang="it-IT" sz="24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cessione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credito a </a:t>
            </a: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Banca del Valdarno</a:t>
            </a:r>
            <a:endParaRPr lang="it-IT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532944" y="1711764"/>
            <a:ext cx="508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soggetti</a:t>
            </a:r>
            <a:r>
              <a:rPr lang="it-IT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privati – condomini – imprese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54" y="4750458"/>
            <a:ext cx="2156088" cy="20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820976" y="540498"/>
            <a:ext cx="9169980" cy="65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0000FF"/>
                </a:solidFill>
              </a:rPr>
              <a:t>FINANZIAMENTO CHIROGRAFARIO ORDINARIO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5877272"/>
            <a:ext cx="2307898" cy="89809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32944" y="3882231"/>
            <a:ext cx="9746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durata</a:t>
            </a:r>
            <a:r>
              <a:rPr lang="it-IT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19 a 60 mesi – </a:t>
            </a: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possibilità di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preammortamento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32944" y="2644144"/>
            <a:ext cx="10322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finalità</a:t>
            </a:r>
            <a:r>
              <a:rPr lang="it-IT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finanziamento dei lavori oggetto delle agevolazioni fiscali </a:t>
            </a:r>
            <a:r>
              <a:rPr lang="it-IT" sz="24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senza cessione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credito a </a:t>
            </a: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Banca del Valdarno</a:t>
            </a:r>
            <a:endParaRPr lang="it-IT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532944" y="1833124"/>
            <a:ext cx="508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soggetti</a:t>
            </a:r>
            <a:r>
              <a:rPr lang="it-IT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privati – condomini – imprese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54" y="4750458"/>
            <a:ext cx="2156088" cy="20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2169976" y="466285"/>
            <a:ext cx="9097972" cy="65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0000FF"/>
                </a:solidFill>
              </a:rPr>
              <a:t>FINANZIAMENTO “PONTE” DI BREVE TERMINE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5877272"/>
            <a:ext cx="2307898" cy="89809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845940" y="3301426"/>
            <a:ext cx="9746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tecnica:</a:t>
            </a:r>
            <a:r>
              <a:rPr lang="it-IT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apertura di credito in c/c sotto forma di anticipo su contratti/fatture/altri documenti</a:t>
            </a:r>
          </a:p>
        </p:txBody>
      </p:sp>
      <p:sp>
        <p:nvSpPr>
          <p:cNvPr id="9" name="Rettangolo 8"/>
          <p:cNvSpPr/>
          <p:nvPr/>
        </p:nvSpPr>
        <p:spPr>
          <a:xfrm>
            <a:off x="1845940" y="2362463"/>
            <a:ext cx="10322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finalità</a:t>
            </a:r>
            <a:r>
              <a:rPr lang="it-IT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finanziamento dei lavori oggetto delle agevolazioni fiscali </a:t>
            </a:r>
            <a:r>
              <a:rPr lang="it-IT" sz="24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cessione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credito a </a:t>
            </a: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Banca del Valdarno</a:t>
            </a:r>
            <a:endParaRPr lang="it-IT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845940" y="1622252"/>
            <a:ext cx="2441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soggetti</a:t>
            </a:r>
            <a:r>
              <a:rPr lang="it-IT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imprese</a:t>
            </a:r>
            <a:endParaRPr lang="it-IT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76340" y="4279371"/>
            <a:ext cx="9746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durata</a:t>
            </a:r>
            <a:r>
              <a:rPr lang="it-IT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18 mesi - 1 giorno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54" y="4750458"/>
            <a:ext cx="2156088" cy="20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5" grpId="0"/>
      <p:bldP spid="9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2277986" y="352905"/>
            <a:ext cx="8251812" cy="65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0000FF"/>
                </a:solidFill>
              </a:rPr>
              <a:t>CONSULENZA E SERVIZI DI SUPPORTO SPECIALISTICO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5877272"/>
            <a:ext cx="2307898" cy="89809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358962" y="1340768"/>
            <a:ext cx="84946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informazione on line: </a:t>
            </a:r>
            <a:endParaRPr lang="it-IT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webinar </a:t>
            </a: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12/10/2020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prossima attivazione link dedicato su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www.bancavaldarno.it</a:t>
            </a:r>
            <a:r>
              <a:rPr lang="it-IT" sz="2400" dirty="0"/>
              <a:t>	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358962" y="2675960"/>
            <a:ext cx="8089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informazione in banca</a:t>
            </a:r>
            <a:r>
              <a:rPr lang="it-IT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gestore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Mercato (referente di progetto)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 filiali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369942" y="3940834"/>
            <a:ext cx="8300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consulenza tecnica/supporto operativo</a:t>
            </a:r>
            <a:r>
              <a:rPr lang="it-IT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 qualificato/servizio assistenza clienti “Aatech”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“Eni Gas Luce” – “Harley Dikkinson”</a:t>
            </a:r>
          </a:p>
          <a:p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54" y="4750458"/>
            <a:ext cx="2156088" cy="20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0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629916" y="462104"/>
            <a:ext cx="8899884" cy="654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0000FF"/>
                </a:solidFill>
              </a:rPr>
              <a:t>QUANDO DIAMO IL “CALCIO D’INIZIO” ?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5877272"/>
            <a:ext cx="2307898" cy="89809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44212" y="1585528"/>
            <a:ext cx="11452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FF"/>
                </a:solidFill>
              </a:rPr>
              <a:t>attivazione </a:t>
            </a:r>
            <a:r>
              <a:rPr lang="it-IT" sz="2400" b="1" dirty="0">
                <a:solidFill>
                  <a:srgbClr val="0000FF"/>
                </a:solidFill>
              </a:rPr>
              <a:t>dell’iter </a:t>
            </a:r>
            <a:r>
              <a:rPr lang="it-IT" sz="2400" b="1" dirty="0" smtClean="0">
                <a:solidFill>
                  <a:srgbClr val="0000FF"/>
                </a:solidFill>
              </a:rPr>
              <a:t>operativo?</a:t>
            </a:r>
            <a:endParaRPr lang="it-IT" sz="2400" b="1" dirty="0">
              <a:solidFill>
                <a:srgbClr val="0000FF"/>
              </a:solidFill>
            </a:endParaRPr>
          </a:p>
          <a:p>
            <a:pPr algn="ctr"/>
            <a:endParaRPr lang="it-IT" sz="2400" b="1" dirty="0" smtClean="0">
              <a:solidFill>
                <a:srgbClr val="0000FF"/>
              </a:solidFill>
            </a:endParaRPr>
          </a:p>
          <a:p>
            <a:r>
              <a:rPr lang="it-IT" sz="2400" dirty="0" smtClean="0"/>
              <a:t>		</a:t>
            </a: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appena </a:t>
            </a:r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ultimati i nuovi schemi contrattuali/procedure </a:t>
            </a: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operative </a:t>
            </a:r>
          </a:p>
          <a:p>
            <a:r>
              <a:rPr 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it-IT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4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comunque</a:t>
            </a:r>
            <a:r>
              <a:rPr lang="it-IT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54" y="4750458"/>
            <a:ext cx="2156088" cy="202491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366220" y="3709888"/>
            <a:ext cx="367240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i="1" dirty="0">
                <a:solidFill>
                  <a:srgbClr val="0000FF"/>
                </a:solidFill>
              </a:rPr>
              <a:t>non c’è fretta</a:t>
            </a:r>
          </a:p>
        </p:txBody>
      </p:sp>
    </p:spTree>
    <p:extLst>
      <p:ext uri="{BB962C8B-B14F-4D97-AF65-F5344CB8AC3E}">
        <p14:creationId xmlns:p14="http://schemas.microsoft.com/office/powerpoint/2010/main" val="1411917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0" grpId="0"/>
      <p:bldP spid="2" grpId="0" animBg="1"/>
    </p:bldLst>
  </p:timing>
</p:sld>
</file>

<file path=ppt/theme/theme1.xml><?xml version="1.0" encoding="utf-8"?>
<a:theme xmlns:a="http://schemas.openxmlformats.org/drawingml/2006/main" name="Marketing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5658_TF02801084.potx" id="{A8C78AEE-9652-45F8-B7F7-D8F306A8A8D0}" vid="{A52E16F1-1BDC-4499-8EFF-C0E7AB2CC971}"/>
    </a:ext>
  </a:extLst>
</a:theme>
</file>

<file path=ppt/theme/theme2.xml><?xml version="1.0" encoding="utf-8"?>
<a:theme xmlns:a="http://schemas.openxmlformats.org/drawingml/2006/main" name="Tema di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AACE6D-8EB6-447A-8DFD-C2C0C52916AC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4f35948-e619-41b3-aa29-22878b09cfd2"/>
    <ds:schemaRef ds:uri="http://schemas.openxmlformats.org/package/2006/metadata/core-properties"/>
    <ds:schemaRef ds:uri="40262f94-9f35-4ac3-9a90-690165a166b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cubo di vetro per marketing aziendale (widescreen)</Template>
  <TotalTime>1005</TotalTime>
  <Words>311</Words>
  <Application>Microsoft Office PowerPoint</Application>
  <PresentationFormat>Personalizzato</PresentationFormat>
  <Paragraphs>57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Marketing 16:9</vt:lpstr>
      <vt:lpstr>Presentazione standard di PowerPoint</vt:lpstr>
      <vt:lpstr>Presentazione standard di PowerPoint</vt:lpstr>
      <vt:lpstr> CESSIONE DEL CREDITO A BANCA DEL VALDARNO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NUOVI PARADIGMI   PER   AFFRONTARE  IL FUTURO</dc:title>
  <dc:creator>Bencini Alessandro</dc:creator>
  <cp:lastModifiedBy>Bencini Alessandro</cp:lastModifiedBy>
  <cp:revision>58</cp:revision>
  <dcterms:created xsi:type="dcterms:W3CDTF">2019-11-13T14:58:31Z</dcterms:created>
  <dcterms:modified xsi:type="dcterms:W3CDTF">2020-10-12T06:08:58Z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