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79" r:id="rId5"/>
    <p:sldId id="278" r:id="rId6"/>
    <p:sldId id="282" r:id="rId7"/>
    <p:sldId id="264" r:id="rId8"/>
    <p:sldId id="261" r:id="rId9"/>
    <p:sldId id="285" r:id="rId10"/>
    <p:sldId id="260" r:id="rId11"/>
    <p:sldId id="289" r:id="rId12"/>
    <p:sldId id="286" r:id="rId13"/>
    <p:sldId id="287" r:id="rId14"/>
    <p:sldId id="288" r:id="rId15"/>
    <p:sldId id="290" r:id="rId16"/>
    <p:sldId id="293" r:id="rId17"/>
    <p:sldId id="296" r:id="rId18"/>
    <p:sldId id="291" r:id="rId19"/>
    <p:sldId id="292" r:id="rId20"/>
    <p:sldId id="294" r:id="rId21"/>
    <p:sldId id="298" r:id="rId22"/>
    <p:sldId id="301" r:id="rId23"/>
    <p:sldId id="302" r:id="rId24"/>
    <p:sldId id="295" r:id="rId25"/>
    <p:sldId id="297" r:id="rId26"/>
    <p:sldId id="300" r:id="rId27"/>
  </p:sldIdLst>
  <p:sldSz cx="12192000" cy="6858000"/>
  <p:notesSz cx="6805613" cy="99441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ruzzellis Giovanni (Iccrea Banca)" initials="PG(B" lastIdx="2" clrIdx="0">
    <p:extLst>
      <p:ext uri="{19B8F6BF-5375-455C-9EA6-DF929625EA0E}">
        <p15:presenceInfo xmlns:p15="http://schemas.microsoft.com/office/powerpoint/2012/main" userId="S::gpetruzzellis@iccrea.bcc.it::ee8a5127-d560-4ef4-be5d-c112eba9a389" providerId="AD"/>
      </p:ext>
    </p:extLst>
  </p:cmAuthor>
  <p:cmAuthor id="2" name="De Michele Rosaria (Iccrea Banca)" initials="DMR(B" lastIdx="1" clrIdx="1">
    <p:extLst>
      <p:ext uri="{19B8F6BF-5375-455C-9EA6-DF929625EA0E}">
        <p15:presenceInfo xmlns:p15="http://schemas.microsoft.com/office/powerpoint/2012/main" userId="S::rdemichele@iccrea.bcc.it::ff8b5a60-a873-4d48-9c96-2be440ca5bd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4F9E"/>
    <a:srgbClr val="414141"/>
    <a:srgbClr val="696969"/>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C07805-7C4E-4763-9B44-7CF21DE6C29B}" v="90" dt="2020-10-12T15:24:05.080"/>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3387" autoAdjust="0"/>
  </p:normalViewPr>
  <p:slideViewPr>
    <p:cSldViewPr snapToGrid="0">
      <p:cViewPr varScale="1">
        <p:scale>
          <a:sx n="59" d="100"/>
          <a:sy n="59" d="100"/>
        </p:scale>
        <p:origin x="864" y="56"/>
      </p:cViewPr>
      <p:guideLst/>
    </p:cSldViewPr>
  </p:slideViewPr>
  <p:outlineViewPr>
    <p:cViewPr>
      <p:scale>
        <a:sx n="33" d="100"/>
        <a:sy n="33" d="100"/>
      </p:scale>
      <p:origin x="0" y="-6124"/>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 Michele Rosaria (Iccrea Banca)" userId="ff8b5a60-a873-4d48-9c96-2be440ca5bdb" providerId="ADAL" clId="{38C95C72-85C6-4F25-992C-087FC7696FDE}"/>
    <pc:docChg chg="delSld">
      <pc:chgData name="De Michele Rosaria (Iccrea Banca)" userId="ff8b5a60-a873-4d48-9c96-2be440ca5bdb" providerId="ADAL" clId="{38C95C72-85C6-4F25-992C-087FC7696FDE}" dt="2020-10-09T08:34:16.896" v="1" actId="2696"/>
      <pc:docMkLst>
        <pc:docMk/>
      </pc:docMkLst>
      <pc:sldChg chg="del">
        <pc:chgData name="De Michele Rosaria (Iccrea Banca)" userId="ff8b5a60-a873-4d48-9c96-2be440ca5bdb" providerId="ADAL" clId="{38C95C72-85C6-4F25-992C-087FC7696FDE}" dt="2020-10-09T08:34:16.896" v="1" actId="2696"/>
        <pc:sldMkLst>
          <pc:docMk/>
          <pc:sldMk cId="2613251916" sldId="277"/>
        </pc:sldMkLst>
      </pc:sldChg>
      <pc:sldChg chg="del">
        <pc:chgData name="De Michele Rosaria (Iccrea Banca)" userId="ff8b5a60-a873-4d48-9c96-2be440ca5bdb" providerId="ADAL" clId="{38C95C72-85C6-4F25-992C-087FC7696FDE}" dt="2020-10-09T08:33:57.741" v="0" actId="2696"/>
        <pc:sldMkLst>
          <pc:docMk/>
          <pc:sldMk cId="2115480238" sldId="299"/>
        </pc:sldMkLst>
      </pc:sldChg>
    </pc:docChg>
  </pc:docChgLst>
  <pc:docChgLst>
    <pc:chgData name="De Michele Rosaria (Iccrea Banca)" userId="ff8b5a60-a873-4d48-9c96-2be440ca5bdb" providerId="ADAL" clId="{A9C07805-7C4E-4763-9B44-7CF21DE6C29B}"/>
    <pc:docChg chg="undo custSel modSld">
      <pc:chgData name="De Michele Rosaria (Iccrea Banca)" userId="ff8b5a60-a873-4d48-9c96-2be440ca5bdb" providerId="ADAL" clId="{A9C07805-7C4E-4763-9B44-7CF21DE6C29B}" dt="2020-10-12T15:23:52.181" v="309" actId="20577"/>
      <pc:docMkLst>
        <pc:docMk/>
      </pc:docMkLst>
      <pc:sldChg chg="modSp">
        <pc:chgData name="De Michele Rosaria (Iccrea Banca)" userId="ff8b5a60-a873-4d48-9c96-2be440ca5bdb" providerId="ADAL" clId="{A9C07805-7C4E-4763-9B44-7CF21DE6C29B}" dt="2020-10-12T12:13:13.401" v="0" actId="20577"/>
        <pc:sldMkLst>
          <pc:docMk/>
          <pc:sldMk cId="56166772" sldId="260"/>
        </pc:sldMkLst>
        <pc:spChg chg="mod">
          <ac:chgData name="De Michele Rosaria (Iccrea Banca)" userId="ff8b5a60-a873-4d48-9c96-2be440ca5bdb" providerId="ADAL" clId="{A9C07805-7C4E-4763-9B44-7CF21DE6C29B}" dt="2020-10-12T12:13:13.401" v="0" actId="20577"/>
          <ac:spMkLst>
            <pc:docMk/>
            <pc:sldMk cId="56166772" sldId="260"/>
            <ac:spMk id="7" creationId="{00000000-0000-0000-0000-000000000000}"/>
          </ac:spMkLst>
        </pc:spChg>
      </pc:sldChg>
      <pc:sldChg chg="modSp addCm modCm">
        <pc:chgData name="De Michele Rosaria (Iccrea Banca)" userId="ff8b5a60-a873-4d48-9c96-2be440ca5bdb" providerId="ADAL" clId="{A9C07805-7C4E-4763-9B44-7CF21DE6C29B}" dt="2020-10-12T13:21:22.775" v="274" actId="27636"/>
        <pc:sldMkLst>
          <pc:docMk/>
          <pc:sldMk cId="844314463" sldId="297"/>
        </pc:sldMkLst>
        <pc:spChg chg="mod">
          <ac:chgData name="De Michele Rosaria (Iccrea Banca)" userId="ff8b5a60-a873-4d48-9c96-2be440ca5bdb" providerId="ADAL" clId="{A9C07805-7C4E-4763-9B44-7CF21DE6C29B}" dt="2020-10-12T13:21:22.775" v="274" actId="27636"/>
          <ac:spMkLst>
            <pc:docMk/>
            <pc:sldMk cId="844314463" sldId="297"/>
            <ac:spMk id="7" creationId="{00000000-0000-0000-0000-000000000000}"/>
          </ac:spMkLst>
        </pc:spChg>
      </pc:sldChg>
      <pc:sldChg chg="addSp modSp">
        <pc:chgData name="De Michele Rosaria (Iccrea Banca)" userId="ff8b5a60-a873-4d48-9c96-2be440ca5bdb" providerId="ADAL" clId="{A9C07805-7C4E-4763-9B44-7CF21DE6C29B}" dt="2020-10-12T15:23:52.181" v="309" actId="20577"/>
        <pc:sldMkLst>
          <pc:docMk/>
          <pc:sldMk cId="2958125182" sldId="301"/>
        </pc:sldMkLst>
        <pc:spChg chg="mod">
          <ac:chgData name="De Michele Rosaria (Iccrea Banca)" userId="ff8b5a60-a873-4d48-9c96-2be440ca5bdb" providerId="ADAL" clId="{A9C07805-7C4E-4763-9B44-7CF21DE6C29B}" dt="2020-10-12T15:23:52.181" v="309" actId="20577"/>
          <ac:spMkLst>
            <pc:docMk/>
            <pc:sldMk cId="2958125182" sldId="301"/>
            <ac:spMk id="7" creationId="{00000000-0000-0000-0000-000000000000}"/>
          </ac:spMkLst>
        </pc:spChg>
        <pc:spChg chg="add mod">
          <ac:chgData name="De Michele Rosaria (Iccrea Banca)" userId="ff8b5a60-a873-4d48-9c96-2be440ca5bdb" providerId="ADAL" clId="{A9C07805-7C4E-4763-9B44-7CF21DE6C29B}" dt="2020-10-12T12:58:22.411" v="2" actId="571"/>
          <ac:spMkLst>
            <pc:docMk/>
            <pc:sldMk cId="2958125182" sldId="301"/>
            <ac:spMk id="8" creationId="{19A5E95A-17E8-4713-A144-1D448EC22844}"/>
          </ac:spMkLst>
        </pc:spChg>
        <pc:graphicFrameChg chg="modGraphic">
          <ac:chgData name="De Michele Rosaria (Iccrea Banca)" userId="ff8b5a60-a873-4d48-9c96-2be440ca5bdb" providerId="ADAL" clId="{A9C07805-7C4E-4763-9B44-7CF21DE6C29B}" dt="2020-10-12T13:00:59.462" v="34" actId="20577"/>
          <ac:graphicFrameMkLst>
            <pc:docMk/>
            <pc:sldMk cId="2958125182" sldId="301"/>
            <ac:graphicFrameMk id="2" creationId="{37BAD851-37EC-41BC-A1BC-8DFD2DDDA6EA}"/>
          </ac:graphicFrameMkLst>
        </pc:graphicFrameChg>
        <pc:graphicFrameChg chg="modGraphic">
          <ac:chgData name="De Michele Rosaria (Iccrea Banca)" userId="ff8b5a60-a873-4d48-9c96-2be440ca5bdb" providerId="ADAL" clId="{A9C07805-7C4E-4763-9B44-7CF21DE6C29B}" dt="2020-10-12T13:01:33.768" v="48" actId="20577"/>
          <ac:graphicFrameMkLst>
            <pc:docMk/>
            <pc:sldMk cId="2958125182" sldId="301"/>
            <ac:graphicFrameMk id="3" creationId="{4271EA60-6A3A-43F9-B682-E248FBEAB29B}"/>
          </ac:graphicFrameMkLst>
        </pc:graphicFrameChg>
      </pc:sldChg>
      <pc:sldChg chg="modSp">
        <pc:chgData name="De Michele Rosaria (Iccrea Banca)" userId="ff8b5a60-a873-4d48-9c96-2be440ca5bdb" providerId="ADAL" clId="{A9C07805-7C4E-4763-9B44-7CF21DE6C29B}" dt="2020-10-12T13:13:15.322" v="224" actId="20577"/>
        <pc:sldMkLst>
          <pc:docMk/>
          <pc:sldMk cId="1677805318" sldId="302"/>
        </pc:sldMkLst>
        <pc:spChg chg="mod">
          <ac:chgData name="De Michele Rosaria (Iccrea Banca)" userId="ff8b5a60-a873-4d48-9c96-2be440ca5bdb" providerId="ADAL" clId="{A9C07805-7C4E-4763-9B44-7CF21DE6C29B}" dt="2020-10-12T13:13:15.322" v="224" actId="20577"/>
          <ac:spMkLst>
            <pc:docMk/>
            <pc:sldMk cId="1677805318" sldId="302"/>
            <ac:spMk id="7"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10-07T16:10:54.027" idx="1">
    <p:pos x="6844" y="1288"/>
    <p:text>Relativamente al caso di lavori su parti comuni condominiali nel cui ambito l’agevolazione spetta senza limitazioni soggettive (ad eccezione dell’interpretazione fornita con la circolare 24/E sul requisito del 50% di unità immobiliari residenziali (ultima riga della tabella nella slide 7)</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0-07T16:13:48.871" idx="2">
    <p:pos x="10" y="10"/>
    <p:text>La cessione e lo sconto sono relative alle spese sostenute nel 2020 e 2021 (ossia dal 1° gennaio 2020) e non come il superbonus dal 1° luglio 2020</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0-10-12T15:19:24.527" idx="1">
    <p:pos x="4908" y="2769"/>
    <p:text>Ai soli fini della presentazione delle dichiarazioni in via telematica mediante il servizio telematico Entratel si considerano soggetti incaricati della trasmissione delle stesse:
a) gli iscritti negli albi dei dottori commercialisti, dei ragionieri e dei periti commerciali e dei consulenti del lavoro;
b) i soggetti iscritti alla data del 30 settembre 1993 nei ruoli di periti ed esperti tenuti dalle camere di commercio, industria, artigianato e agricoltura per la sub-categoria tributi, in possesso di diploma di laurea in giurisprudenza o in economia e commercio o equipollenti o diploma di ragioneria;
c) le associazioni sindacali di categoria tra imprenditori indicate nell'articolo 32, comma 1, lettere a), b) e c), del decreto legislativo 9 luglio 1997, n. 241, nonche' quelle che associano soggetti appartenenti a minoranze etnico-linguistiche; 
d) i centri di assistenza fiscale per le imprese e per i lavoratori dipendenti e pensionati; 
e) gli altri incaricati individuati con decreto del Ministro dell'economia e delle finanze.</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236D3AE9-58FC-4536-A46F-10F7362E1F92}" type="datetimeFigureOut">
              <a:rPr lang="it-IT" smtClean="0"/>
              <a:t>12/10/2020</a:t>
            </a:fld>
            <a:endParaRPr lang="it-IT"/>
          </a:p>
        </p:txBody>
      </p:sp>
      <p:sp>
        <p:nvSpPr>
          <p:cNvPr id="4" name="Segnaposto piè di pagina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C2C4688A-BCE8-4034-9261-73BF23D4CAF0}" type="slidenum">
              <a:rPr lang="it-IT" smtClean="0"/>
              <a:t>‹N›</a:t>
            </a:fld>
            <a:endParaRPr lang="it-IT"/>
          </a:p>
        </p:txBody>
      </p:sp>
    </p:spTree>
    <p:extLst>
      <p:ext uri="{BB962C8B-B14F-4D97-AF65-F5344CB8AC3E}">
        <p14:creationId xmlns:p14="http://schemas.microsoft.com/office/powerpoint/2010/main" val="40296399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64933371-4EC3-4788-858D-88FE23820A24}" type="datetimeFigureOut">
              <a:rPr lang="it-IT" smtClean="0"/>
              <a:t>12/10/2020</a:t>
            </a:fld>
            <a:endParaRPr lang="it-IT"/>
          </a:p>
        </p:txBody>
      </p:sp>
      <p:sp>
        <p:nvSpPr>
          <p:cNvPr id="4" name="Segnaposto immagine diapositiva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93C09DC9-1C21-4E09-BAF5-849378227E6F}" type="slidenum">
              <a:rPr lang="it-IT" smtClean="0"/>
              <a:t>‹N›</a:t>
            </a:fld>
            <a:endParaRPr lang="it-IT"/>
          </a:p>
        </p:txBody>
      </p:sp>
    </p:spTree>
    <p:extLst>
      <p:ext uri="{BB962C8B-B14F-4D97-AF65-F5344CB8AC3E}">
        <p14:creationId xmlns:p14="http://schemas.microsoft.com/office/powerpoint/2010/main" val="2290904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3C09DC9-1C21-4E09-BAF5-849378227E6F}" type="slidenum">
              <a:rPr lang="it-IT" smtClean="0"/>
              <a:t>2</a:t>
            </a:fld>
            <a:endParaRPr lang="it-IT"/>
          </a:p>
        </p:txBody>
      </p:sp>
    </p:spTree>
    <p:extLst>
      <p:ext uri="{BB962C8B-B14F-4D97-AF65-F5344CB8AC3E}">
        <p14:creationId xmlns:p14="http://schemas.microsoft.com/office/powerpoint/2010/main" val="4157096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blu - proiezione">
    <p:spTree>
      <p:nvGrpSpPr>
        <p:cNvPr id="1" name=""/>
        <p:cNvGrpSpPr/>
        <p:nvPr/>
      </p:nvGrpSpPr>
      <p:grpSpPr>
        <a:xfrm>
          <a:off x="0" y="0"/>
          <a:ext cx="0" cy="0"/>
          <a:chOff x="0" y="0"/>
          <a:chExt cx="0" cy="0"/>
        </a:xfrm>
      </p:grpSpPr>
      <p:pic>
        <p:nvPicPr>
          <p:cNvPr id="5" name="Immagin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olo 1"/>
          <p:cNvSpPr>
            <a:spLocks noGrp="1"/>
          </p:cNvSpPr>
          <p:nvPr>
            <p:ph type="title" hasCustomPrompt="1"/>
          </p:nvPr>
        </p:nvSpPr>
        <p:spPr>
          <a:xfrm>
            <a:off x="1923364" y="3138616"/>
            <a:ext cx="7224754" cy="675508"/>
          </a:xfrm>
        </p:spPr>
        <p:txBody>
          <a:bodyPr anchor="b">
            <a:normAutofit/>
          </a:bodyPr>
          <a:lstStyle>
            <a:lvl1pPr algn="ctr">
              <a:defRPr sz="4400">
                <a:solidFill>
                  <a:schemeClr val="bg1"/>
                </a:solidFill>
                <a:latin typeface="Arial Narrow" panose="020B0606020202030204" pitchFamily="34" charset="0"/>
              </a:defRPr>
            </a:lvl1pPr>
          </a:lstStyle>
          <a:p>
            <a:r>
              <a:rPr lang="it-IT" dirty="0"/>
              <a:t>Inserisci titolo presentazione</a:t>
            </a:r>
          </a:p>
        </p:txBody>
      </p:sp>
      <p:sp>
        <p:nvSpPr>
          <p:cNvPr id="4" name="Segnaposto testo 2"/>
          <p:cNvSpPr>
            <a:spLocks noGrp="1"/>
          </p:cNvSpPr>
          <p:nvPr>
            <p:ph type="body" idx="1" hasCustomPrompt="1"/>
          </p:nvPr>
        </p:nvSpPr>
        <p:spPr>
          <a:xfrm>
            <a:off x="2570034" y="3845783"/>
            <a:ext cx="5931415" cy="701503"/>
          </a:xfrm>
        </p:spPr>
        <p:txBody>
          <a:bodyPr>
            <a:normAutofit/>
          </a:bodyPr>
          <a:lstStyle>
            <a:lvl1pPr marL="0" indent="0" algn="ctr">
              <a:buNone/>
              <a:defRPr sz="2000" baseline="0">
                <a:solidFill>
                  <a:schemeClr val="bg1"/>
                </a:solidFill>
                <a:latin typeface="Arial Narrow" panose="020B0606020202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dirty="0"/>
              <a:t>A cura di Nome ufficio - nome società</a:t>
            </a:r>
            <a:br>
              <a:rPr lang="it-IT" dirty="0"/>
            </a:br>
            <a:r>
              <a:rPr lang="it-IT" dirty="0"/>
              <a:t>Roma, 4 giugno 2019 </a:t>
            </a:r>
          </a:p>
        </p:txBody>
      </p:sp>
    </p:spTree>
    <p:extLst>
      <p:ext uri="{BB962C8B-B14F-4D97-AF65-F5344CB8AC3E}">
        <p14:creationId xmlns:p14="http://schemas.microsoft.com/office/powerpoint/2010/main" val="2966298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3" name="Immagin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dirty="0"/>
              <a:t>Fare clic per modificare lo stile del titolo</a:t>
            </a:r>
          </a:p>
        </p:txBody>
      </p:sp>
      <p:sp>
        <p:nvSpPr>
          <p:cNvPr id="4" name="CasellaDiTesto 3"/>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8737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olo e sottotitolo">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olo 1"/>
          <p:cNvSpPr>
            <a:spLocks noGrp="1"/>
          </p:cNvSpPr>
          <p:nvPr>
            <p:ph type="title"/>
          </p:nvPr>
        </p:nvSpPr>
        <p:spPr>
          <a:xfrm>
            <a:off x="838200" y="908051"/>
            <a:ext cx="10515600" cy="548152"/>
          </a:xfrm>
        </p:spPr>
        <p:txBody>
          <a:bodyPr/>
          <a:lstStyle/>
          <a:p>
            <a:r>
              <a:rPr lang="it-IT" dirty="0"/>
              <a:t>Fare clic per modificare lo stile del titolo</a:t>
            </a:r>
          </a:p>
        </p:txBody>
      </p:sp>
      <p:sp>
        <p:nvSpPr>
          <p:cNvPr id="5" name="Sottotitolo 2"/>
          <p:cNvSpPr>
            <a:spLocks noGrp="1"/>
          </p:cNvSpPr>
          <p:nvPr>
            <p:ph type="subTitle" idx="1" hasCustomPrompt="1"/>
          </p:nvPr>
        </p:nvSpPr>
        <p:spPr>
          <a:xfrm>
            <a:off x="838200" y="1346470"/>
            <a:ext cx="7482047" cy="494942"/>
          </a:xfrm>
        </p:spPr>
        <p:txBody>
          <a:bodyPr>
            <a:noAutofit/>
          </a:bodyPr>
          <a:lstStyle>
            <a:lvl1pPr marL="0" indent="0" algn="l">
              <a:buNone/>
              <a:defRPr sz="2800">
                <a:solidFill>
                  <a:srgbClr val="7F7F7F"/>
                </a:solidFill>
                <a:latin typeface="Arial" panose="020B0604020202020204" pitchFamily="34" charset="0"/>
                <a:ea typeface="Arial Unicode MS" panose="020B0604020202020204" pitchFamily="34" charset="-128"/>
                <a:cs typeface="Arial" panose="020B0604020202020204" pitchFamily="34" charset="0"/>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fare clic per inserire sottotitolo</a:t>
            </a:r>
          </a:p>
        </p:txBody>
      </p:sp>
      <p:sp>
        <p:nvSpPr>
          <p:cNvPr id="6" name="CasellaDiTesto 5"/>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9882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uto virgolette">
    <p:spTree>
      <p:nvGrpSpPr>
        <p:cNvPr id="1" name=""/>
        <p:cNvGrpSpPr/>
        <p:nvPr/>
      </p:nvGrpSpPr>
      <p:grpSpPr>
        <a:xfrm>
          <a:off x="0" y="0"/>
          <a:ext cx="0" cy="0"/>
          <a:chOff x="0" y="0"/>
          <a:chExt cx="0" cy="0"/>
        </a:xfrm>
      </p:grpSpPr>
      <p:pic>
        <p:nvPicPr>
          <p:cNvPr id="3" name="Immagin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a:t>Fare clic per modificare lo stile del titolo</a:t>
            </a:r>
          </a:p>
        </p:txBody>
      </p:sp>
      <p:sp>
        <p:nvSpPr>
          <p:cNvPr id="4" name="Rectangle 4"/>
          <p:cNvSpPr>
            <a:spLocks/>
          </p:cNvSpPr>
          <p:nvPr userDrawn="1"/>
        </p:nvSpPr>
        <p:spPr bwMode="auto">
          <a:xfrm>
            <a:off x="501408" y="1524741"/>
            <a:ext cx="1073645" cy="2185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square" lIns="0" tIns="0" rIns="0" bIns="0" anchor="ctr">
            <a:spAutoFit/>
          </a:bodyPr>
          <a:lstStyle/>
          <a:p>
            <a:pPr algn="ctr"/>
            <a:r>
              <a:rPr lang="en-US" sz="14200" dirty="0">
                <a:solidFill>
                  <a:srgbClr val="234F9E"/>
                </a:solidFill>
                <a:latin typeface="Arial Black" charset="0"/>
                <a:sym typeface="Arial Black" charset="0"/>
              </a:rPr>
              <a:t>“</a:t>
            </a:r>
          </a:p>
        </p:txBody>
      </p:sp>
      <p:sp>
        <p:nvSpPr>
          <p:cNvPr id="5" name="Segnaposto contenuto 2"/>
          <p:cNvSpPr>
            <a:spLocks noGrp="1"/>
          </p:cNvSpPr>
          <p:nvPr>
            <p:ph idx="10"/>
          </p:nvPr>
        </p:nvSpPr>
        <p:spPr>
          <a:xfrm>
            <a:off x="1480853" y="2213405"/>
            <a:ext cx="9872947" cy="3977845"/>
          </a:xfrm>
        </p:spPr>
        <p:txBody>
          <a:bodyPr>
            <a:normAutofit/>
          </a:bodyPr>
          <a:lstStyle>
            <a:lvl1pPr>
              <a:buFontTx/>
              <a:buNone/>
              <a:defRPr sz="2800" baseline="0">
                <a:solidFill>
                  <a:srgbClr val="414141"/>
                </a:solidFill>
              </a:defRPr>
            </a:lvl1pPr>
            <a:lvl2pPr>
              <a:buFontTx/>
              <a:buNone/>
              <a:defRPr sz="2800" baseline="0">
                <a:solidFill>
                  <a:srgbClr val="414141"/>
                </a:solidFill>
              </a:defRPr>
            </a:lvl2pPr>
            <a:lvl3pPr>
              <a:buFontTx/>
              <a:buNone/>
              <a:defRPr sz="2800" baseline="0">
                <a:solidFill>
                  <a:srgbClr val="414141"/>
                </a:solidFill>
              </a:defRPr>
            </a:lvl3pPr>
            <a:lvl4pPr>
              <a:buFontTx/>
              <a:buNone/>
              <a:defRPr sz="2800" baseline="0">
                <a:solidFill>
                  <a:srgbClr val="414141"/>
                </a:solidFill>
              </a:defRPr>
            </a:lvl4pPr>
            <a:lvl5pPr>
              <a:buFontTx/>
              <a:buNone/>
              <a:defRPr sz="2800" baseline="0">
                <a:solidFill>
                  <a:srgbClr val="414141"/>
                </a:solidFill>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Rectangle 4"/>
          <p:cNvSpPr>
            <a:spLocks/>
          </p:cNvSpPr>
          <p:nvPr userDrawn="1"/>
        </p:nvSpPr>
        <p:spPr bwMode="auto">
          <a:xfrm rot="10800000">
            <a:off x="10890281" y="4500055"/>
            <a:ext cx="1073645" cy="2185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square" lIns="0" tIns="0" rIns="0" bIns="0" anchor="ctr">
            <a:spAutoFit/>
          </a:bodyPr>
          <a:lstStyle/>
          <a:p>
            <a:pPr algn="ctr"/>
            <a:r>
              <a:rPr lang="en-US" sz="14200" dirty="0">
                <a:solidFill>
                  <a:srgbClr val="234F9E"/>
                </a:solidFill>
                <a:latin typeface="Arial Black" charset="0"/>
                <a:sym typeface="Arial Black" charset="0"/>
              </a:rPr>
              <a:t>“</a:t>
            </a:r>
          </a:p>
        </p:txBody>
      </p:sp>
      <p:sp>
        <p:nvSpPr>
          <p:cNvPr id="7" name="CasellaDiTesto 6"/>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7600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rasi in evidenza">
    <p:spTree>
      <p:nvGrpSpPr>
        <p:cNvPr id="1" name=""/>
        <p:cNvGrpSpPr/>
        <p:nvPr/>
      </p:nvGrpSpPr>
      <p:grpSpPr>
        <a:xfrm>
          <a:off x="0" y="0"/>
          <a:ext cx="0" cy="0"/>
          <a:chOff x="0" y="0"/>
          <a:chExt cx="0" cy="0"/>
        </a:xfrm>
      </p:grpSpPr>
      <p:pic>
        <p:nvPicPr>
          <p:cNvPr id="3" name="Immagin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dirty="0"/>
              <a:t>Fare clic per modificare lo stile del titolo</a:t>
            </a:r>
          </a:p>
        </p:txBody>
      </p:sp>
      <p:sp>
        <p:nvSpPr>
          <p:cNvPr id="5" name="Segnaposto testo 2"/>
          <p:cNvSpPr>
            <a:spLocks noGrp="1"/>
          </p:cNvSpPr>
          <p:nvPr>
            <p:ph type="body" idx="10" hasCustomPrompt="1"/>
          </p:nvPr>
        </p:nvSpPr>
        <p:spPr>
          <a:xfrm>
            <a:off x="795481" y="2420516"/>
            <a:ext cx="5844981" cy="363368"/>
          </a:xfrm>
        </p:spPr>
        <p:txBody>
          <a:bodyPr anchor="b"/>
          <a:lstStyle>
            <a:lvl1pPr marL="0" indent="0">
              <a:buNone/>
              <a:defRPr sz="2200" b="1" baseline="0">
                <a:solidFill>
                  <a:srgbClr val="414141"/>
                </a:solidFill>
                <a:latin typeface="Arial Narrow" panose="020B0606020202030204" pitchFamily="34" charset="0"/>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it-IT" dirty="0"/>
              <a:t>inserisci frase in evidenza</a:t>
            </a:r>
          </a:p>
        </p:txBody>
      </p:sp>
      <p:sp>
        <p:nvSpPr>
          <p:cNvPr id="6" name="Segnaposto contenuto 3"/>
          <p:cNvSpPr>
            <a:spLocks noGrp="1"/>
          </p:cNvSpPr>
          <p:nvPr>
            <p:ph sz="half" idx="2" hasCustomPrompt="1"/>
          </p:nvPr>
        </p:nvSpPr>
        <p:spPr>
          <a:xfrm>
            <a:off x="795477" y="2783884"/>
            <a:ext cx="10558321" cy="567942"/>
          </a:xfrm>
        </p:spPr>
        <p:txBody>
          <a:bodyPr>
            <a:normAutofit/>
          </a:bodyPr>
          <a:lstStyle>
            <a:lvl1pPr>
              <a:buClr>
                <a:schemeClr val="bg1">
                  <a:lumMod val="50000"/>
                </a:schemeClr>
              </a:buClr>
              <a:buNone/>
              <a:defRPr sz="1600" baseline="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200">
                <a:solidFill>
                  <a:srgbClr val="666666"/>
                </a:solidFill>
                <a:latin typeface="Calibri" panose="020F0502020204030204" pitchFamily="34" charset="0"/>
              </a:defRPr>
            </a:lvl2pPr>
            <a:lvl3pPr>
              <a:buClr>
                <a:schemeClr val="bg1">
                  <a:lumMod val="50000"/>
                </a:schemeClr>
              </a:buClr>
              <a:defRPr sz="1200">
                <a:solidFill>
                  <a:srgbClr val="666666"/>
                </a:solidFill>
                <a:latin typeface="Calibri" panose="020F0502020204030204" pitchFamily="34" charset="0"/>
              </a:defRPr>
            </a:lvl3pPr>
            <a:lvl4pPr>
              <a:buClr>
                <a:schemeClr val="bg1">
                  <a:lumMod val="50000"/>
                </a:schemeClr>
              </a:buClr>
              <a:defRPr sz="1200">
                <a:solidFill>
                  <a:srgbClr val="666666"/>
                </a:solidFill>
                <a:latin typeface="Calibri" panose="020F0502020204030204" pitchFamily="34" charset="0"/>
              </a:defRPr>
            </a:lvl4pPr>
            <a:lvl5pPr>
              <a:buClr>
                <a:schemeClr val="bg1">
                  <a:lumMod val="50000"/>
                </a:schemeClr>
              </a:buClr>
              <a:defRPr sz="12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Inserire testo</a:t>
            </a:r>
          </a:p>
        </p:txBody>
      </p:sp>
      <p:sp>
        <p:nvSpPr>
          <p:cNvPr id="7" name="Segnaposto testo 4"/>
          <p:cNvSpPr>
            <a:spLocks noGrp="1"/>
          </p:cNvSpPr>
          <p:nvPr>
            <p:ph type="body" sz="quarter" idx="3" hasCustomPrompt="1"/>
          </p:nvPr>
        </p:nvSpPr>
        <p:spPr>
          <a:xfrm>
            <a:off x="795478" y="3770084"/>
            <a:ext cx="5844985" cy="396000"/>
          </a:xfrm>
          <a:noFill/>
          <a:ln>
            <a:noFill/>
          </a:ln>
        </p:spPr>
        <p:txBody>
          <a:bodyPr vert="horz" wrap="square" lIns="99551" tIns="49775" rIns="99551" bIns="49775" numCol="1" anchor="b" anchorCtr="0" compatLnSpc="1">
            <a:prstTxWarp prst="textNoShape">
              <a:avLst/>
            </a:prstTxWarp>
          </a:bodyPr>
          <a:lstStyle>
            <a:lvl1pPr marL="0" indent="0">
              <a:buNone/>
              <a:defRPr lang="it-IT" sz="2200" b="1" baseline="0" dirty="0" smtClean="0">
                <a:solidFill>
                  <a:srgbClr val="414141"/>
                </a:solidFill>
                <a:latin typeface="Arial Narrow" panose="020B0606020202030204" pitchFamily="34" charset="0"/>
              </a:defRPr>
            </a:lvl1pPr>
          </a:lstStyle>
          <a:p>
            <a:pPr lvl="0"/>
            <a:r>
              <a:rPr lang="it-IT" dirty="0"/>
              <a:t>inserisci frase in evidenza</a:t>
            </a:r>
          </a:p>
        </p:txBody>
      </p:sp>
      <p:sp>
        <p:nvSpPr>
          <p:cNvPr id="8" name="Segnaposto contenuto 5"/>
          <p:cNvSpPr>
            <a:spLocks noGrp="1"/>
          </p:cNvSpPr>
          <p:nvPr>
            <p:ph sz="quarter" idx="4" hasCustomPrompt="1"/>
          </p:nvPr>
        </p:nvSpPr>
        <p:spPr>
          <a:xfrm>
            <a:off x="772774" y="5228988"/>
            <a:ext cx="10581025" cy="924162"/>
          </a:xfrm>
        </p:spPr>
        <p:txBody>
          <a:bodyPr>
            <a:normAutofit/>
          </a:bodyPr>
          <a:lstStyle>
            <a:lvl1pPr marL="373315" marR="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sz="16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marL="373315" marR="0" lvl="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a:pPr>
            <a:r>
              <a:rPr lang="it-IT" dirty="0"/>
              <a:t>Inserire testo</a:t>
            </a:r>
          </a:p>
        </p:txBody>
      </p:sp>
      <p:sp>
        <p:nvSpPr>
          <p:cNvPr id="9" name="Rettangolo 8"/>
          <p:cNvSpPr/>
          <p:nvPr userDrawn="1"/>
        </p:nvSpPr>
        <p:spPr>
          <a:xfrm>
            <a:off x="663799" y="2497852"/>
            <a:ext cx="81801" cy="108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 name="Segnaposto testo 4"/>
          <p:cNvSpPr>
            <a:spLocks noGrp="1"/>
          </p:cNvSpPr>
          <p:nvPr>
            <p:ph type="body" sz="quarter" idx="11" hasCustomPrompt="1"/>
          </p:nvPr>
        </p:nvSpPr>
        <p:spPr>
          <a:xfrm>
            <a:off x="795477" y="4188342"/>
            <a:ext cx="5844985" cy="396000"/>
          </a:xfrm>
          <a:noFill/>
          <a:ln>
            <a:noFill/>
          </a:ln>
        </p:spPr>
        <p:txBody>
          <a:bodyPr vert="horz" wrap="square" lIns="99551" tIns="49775" rIns="99551" bIns="49775" numCol="1" anchor="b" anchorCtr="0" compatLnSpc="1">
            <a:prstTxWarp prst="textNoShape">
              <a:avLst/>
            </a:prstTxWarp>
          </a:bodyPr>
          <a:lstStyle>
            <a:lvl1pPr marL="0" indent="0">
              <a:buNone/>
              <a:defRPr lang="it-IT" sz="2200" b="1" baseline="0" dirty="0" smtClean="0">
                <a:solidFill>
                  <a:srgbClr val="414141"/>
                </a:solidFill>
                <a:latin typeface="Calibri" panose="020F0502020204030204" pitchFamily="34" charset="0"/>
              </a:defRPr>
            </a:lvl1pPr>
          </a:lstStyle>
          <a:p>
            <a:pPr lvl="0"/>
            <a:r>
              <a:rPr lang="it-IT" dirty="0"/>
              <a:t>inserisci frase in evidenza</a:t>
            </a:r>
          </a:p>
        </p:txBody>
      </p:sp>
      <p:sp>
        <p:nvSpPr>
          <p:cNvPr id="11" name="Segnaposto testo 4"/>
          <p:cNvSpPr>
            <a:spLocks noGrp="1"/>
          </p:cNvSpPr>
          <p:nvPr>
            <p:ph type="body" sz="quarter" idx="12" hasCustomPrompt="1"/>
          </p:nvPr>
        </p:nvSpPr>
        <p:spPr>
          <a:xfrm>
            <a:off x="795481" y="4616804"/>
            <a:ext cx="5844985" cy="396000"/>
          </a:xfrm>
          <a:noFill/>
          <a:ln>
            <a:noFill/>
          </a:ln>
        </p:spPr>
        <p:txBody>
          <a:bodyPr vert="horz" wrap="square" lIns="99551" tIns="49775" rIns="99551" bIns="49775" numCol="1" anchor="b" anchorCtr="0" compatLnSpc="1">
            <a:prstTxWarp prst="textNoShape">
              <a:avLst/>
            </a:prstTxWarp>
          </a:bodyPr>
          <a:lstStyle>
            <a:lvl1pPr marL="0" indent="0">
              <a:buNone/>
              <a:defRPr lang="it-IT" sz="2200" b="1" baseline="0" dirty="0" smtClean="0">
                <a:solidFill>
                  <a:srgbClr val="414141"/>
                </a:solidFill>
                <a:latin typeface="Arial Narrow" panose="020B0606020202030204" pitchFamily="34" charset="0"/>
              </a:defRPr>
            </a:lvl1pPr>
          </a:lstStyle>
          <a:p>
            <a:pPr lvl="0"/>
            <a:r>
              <a:rPr lang="it-IT" dirty="0"/>
              <a:t>inserisci frase in evidenza</a:t>
            </a:r>
          </a:p>
        </p:txBody>
      </p:sp>
      <p:sp>
        <p:nvSpPr>
          <p:cNvPr id="12" name="CasellaDiTesto 11"/>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89571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box orizzontali">
    <p:spTree>
      <p:nvGrpSpPr>
        <p:cNvPr id="1" name=""/>
        <p:cNvGrpSpPr/>
        <p:nvPr/>
      </p:nvGrpSpPr>
      <p:grpSpPr>
        <a:xfrm>
          <a:off x="0" y="0"/>
          <a:ext cx="0" cy="0"/>
          <a:chOff x="0" y="0"/>
          <a:chExt cx="0" cy="0"/>
        </a:xfrm>
      </p:grpSpPr>
      <p:pic>
        <p:nvPicPr>
          <p:cNvPr id="3" name="Immagin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a:xfrm>
            <a:off x="838200" y="908051"/>
            <a:ext cx="10515600" cy="594064"/>
          </a:xfrm>
        </p:spPr>
        <p:txBody>
          <a:bodyPr/>
          <a:lstStyle/>
          <a:p>
            <a:r>
              <a:rPr lang="it-IT"/>
              <a:t>Fare clic per modificare lo stile del titolo</a:t>
            </a:r>
          </a:p>
        </p:txBody>
      </p:sp>
      <p:sp>
        <p:nvSpPr>
          <p:cNvPr id="4" name="Segnaposto testo 2"/>
          <p:cNvSpPr>
            <a:spLocks noGrp="1"/>
          </p:cNvSpPr>
          <p:nvPr>
            <p:ph type="body" idx="10" hasCustomPrompt="1"/>
          </p:nvPr>
        </p:nvSpPr>
        <p:spPr>
          <a:xfrm>
            <a:off x="795481" y="2420516"/>
            <a:ext cx="4915507" cy="363368"/>
          </a:xfrm>
        </p:spPr>
        <p:txBody>
          <a:bodyPr anchor="b"/>
          <a:lstStyle>
            <a:lvl1pPr marL="0" indent="0">
              <a:buNone/>
              <a:defRPr sz="2000" b="1" baseline="0">
                <a:solidFill>
                  <a:srgbClr val="414141"/>
                </a:solidFill>
                <a:latin typeface="Arial Narrow" panose="020B0606020202030204" pitchFamily="34" charset="0"/>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it-IT" dirty="0"/>
              <a:t>INSERISCI TITOLO</a:t>
            </a:r>
          </a:p>
        </p:txBody>
      </p:sp>
      <p:sp>
        <p:nvSpPr>
          <p:cNvPr id="5" name="Segnaposto contenuto 3"/>
          <p:cNvSpPr>
            <a:spLocks noGrp="1"/>
          </p:cNvSpPr>
          <p:nvPr>
            <p:ph sz="half" idx="2" hasCustomPrompt="1"/>
          </p:nvPr>
        </p:nvSpPr>
        <p:spPr>
          <a:xfrm>
            <a:off x="795478" y="2783884"/>
            <a:ext cx="10558322" cy="1168991"/>
          </a:xfrm>
        </p:spPr>
        <p:txBody>
          <a:bodyPr>
            <a:normAutofit/>
          </a:bodyPr>
          <a:lstStyle>
            <a:lvl1pPr>
              <a:buClr>
                <a:schemeClr val="bg1">
                  <a:lumMod val="50000"/>
                </a:schemeClr>
              </a:buClr>
              <a:buNone/>
              <a:defRPr sz="1200" baseline="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200">
                <a:solidFill>
                  <a:srgbClr val="666666"/>
                </a:solidFill>
                <a:latin typeface="Calibri" panose="020F0502020204030204" pitchFamily="34" charset="0"/>
              </a:defRPr>
            </a:lvl2pPr>
            <a:lvl3pPr>
              <a:buClr>
                <a:schemeClr val="bg1">
                  <a:lumMod val="50000"/>
                </a:schemeClr>
              </a:buClr>
              <a:defRPr sz="1200">
                <a:solidFill>
                  <a:srgbClr val="666666"/>
                </a:solidFill>
                <a:latin typeface="Calibri" panose="020F0502020204030204" pitchFamily="34" charset="0"/>
              </a:defRPr>
            </a:lvl3pPr>
            <a:lvl4pPr>
              <a:buClr>
                <a:schemeClr val="bg1">
                  <a:lumMod val="50000"/>
                </a:schemeClr>
              </a:buClr>
              <a:defRPr sz="1200">
                <a:solidFill>
                  <a:srgbClr val="666666"/>
                </a:solidFill>
                <a:latin typeface="Calibri" panose="020F0502020204030204" pitchFamily="34" charset="0"/>
              </a:defRPr>
            </a:lvl4pPr>
            <a:lvl5pPr>
              <a:buClr>
                <a:schemeClr val="bg1">
                  <a:lumMod val="50000"/>
                </a:schemeClr>
              </a:buClr>
              <a:defRPr sz="12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Inserire testo</a:t>
            </a:r>
          </a:p>
        </p:txBody>
      </p:sp>
      <p:sp>
        <p:nvSpPr>
          <p:cNvPr id="6" name="Segnaposto testo 4"/>
          <p:cNvSpPr>
            <a:spLocks noGrp="1"/>
          </p:cNvSpPr>
          <p:nvPr>
            <p:ph type="body" sz="quarter" idx="3" hasCustomPrompt="1"/>
          </p:nvPr>
        </p:nvSpPr>
        <p:spPr>
          <a:xfrm>
            <a:off x="795478" y="4278238"/>
            <a:ext cx="4915511" cy="468112"/>
          </a:xfrm>
          <a:noFill/>
          <a:ln>
            <a:noFill/>
          </a:ln>
        </p:spPr>
        <p:txBody>
          <a:bodyPr vert="horz" wrap="square" lIns="99551" tIns="49775" rIns="99551" bIns="49775" numCol="1" anchor="b" anchorCtr="0" compatLnSpc="1">
            <a:prstTxWarp prst="textNoShape">
              <a:avLst/>
            </a:prstTxWarp>
          </a:bodyPr>
          <a:lstStyle>
            <a:lvl1pPr marL="0" indent="0">
              <a:buNone/>
              <a:defRPr lang="it-IT" sz="2000" b="1" baseline="0" dirty="0" smtClean="0">
                <a:solidFill>
                  <a:srgbClr val="414141"/>
                </a:solidFill>
                <a:latin typeface="Arial Narrow" panose="020B0606020202030204" pitchFamily="34" charset="0"/>
              </a:defRPr>
            </a:lvl1pPr>
          </a:lstStyle>
          <a:p>
            <a:pPr lvl="0"/>
            <a:r>
              <a:rPr lang="it-IT" dirty="0"/>
              <a:t>INSERISCI TITOLO</a:t>
            </a:r>
          </a:p>
        </p:txBody>
      </p:sp>
      <p:sp>
        <p:nvSpPr>
          <p:cNvPr id="7" name="Segnaposto contenuto 5"/>
          <p:cNvSpPr>
            <a:spLocks noGrp="1"/>
          </p:cNvSpPr>
          <p:nvPr>
            <p:ph sz="quarter" idx="4" hasCustomPrompt="1"/>
          </p:nvPr>
        </p:nvSpPr>
        <p:spPr>
          <a:xfrm>
            <a:off x="838200" y="4746350"/>
            <a:ext cx="10515600" cy="997225"/>
          </a:xfrm>
        </p:spPr>
        <p:txBody>
          <a:bodyPr>
            <a:normAutofit/>
          </a:bodyPr>
          <a:lstStyle>
            <a:lvl1pPr marL="373315" marR="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sz="12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marL="373315" marR="0" lvl="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a:pPr>
            <a:r>
              <a:rPr lang="it-IT" dirty="0"/>
              <a:t>Inserire testo</a:t>
            </a:r>
          </a:p>
        </p:txBody>
      </p:sp>
      <p:sp>
        <p:nvSpPr>
          <p:cNvPr id="8" name="Rettangolo 7"/>
          <p:cNvSpPr/>
          <p:nvPr userDrawn="1"/>
        </p:nvSpPr>
        <p:spPr>
          <a:xfrm>
            <a:off x="663799" y="2497852"/>
            <a:ext cx="81801" cy="108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9" name="Rettangolo 8"/>
          <p:cNvSpPr/>
          <p:nvPr userDrawn="1"/>
        </p:nvSpPr>
        <p:spPr>
          <a:xfrm>
            <a:off x="663798" y="4386350"/>
            <a:ext cx="81801" cy="108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10" name="CasellaDiTesto 9"/>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2283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box orizzontali">
    <p:spTree>
      <p:nvGrpSpPr>
        <p:cNvPr id="1" name=""/>
        <p:cNvGrpSpPr/>
        <p:nvPr/>
      </p:nvGrpSpPr>
      <p:grpSpPr>
        <a:xfrm>
          <a:off x="0" y="0"/>
          <a:ext cx="0" cy="0"/>
          <a:chOff x="0" y="0"/>
          <a:chExt cx="0" cy="0"/>
        </a:xfrm>
      </p:grpSpPr>
      <p:pic>
        <p:nvPicPr>
          <p:cNvPr id="3" name="Immagin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a:xfrm>
            <a:off x="838200" y="908051"/>
            <a:ext cx="10515598" cy="592388"/>
          </a:xfrm>
        </p:spPr>
        <p:txBody>
          <a:bodyPr/>
          <a:lstStyle/>
          <a:p>
            <a:r>
              <a:rPr lang="it-IT" dirty="0"/>
              <a:t>Fare clic per modificare lo stile del titolo</a:t>
            </a:r>
          </a:p>
        </p:txBody>
      </p:sp>
      <p:sp>
        <p:nvSpPr>
          <p:cNvPr id="4" name="Segnaposto testo 2"/>
          <p:cNvSpPr>
            <a:spLocks noGrp="1"/>
          </p:cNvSpPr>
          <p:nvPr>
            <p:ph type="body" idx="10" hasCustomPrompt="1"/>
          </p:nvPr>
        </p:nvSpPr>
        <p:spPr>
          <a:xfrm>
            <a:off x="795482" y="2004744"/>
            <a:ext cx="4915506" cy="360040"/>
          </a:xfrm>
        </p:spPr>
        <p:txBody>
          <a:bodyPr anchor="b"/>
          <a:lstStyle>
            <a:lvl1pPr marL="0" indent="0">
              <a:buNone/>
              <a:defRPr sz="2000" b="1" baseline="0">
                <a:solidFill>
                  <a:srgbClr val="414141"/>
                </a:solidFill>
                <a:latin typeface="Arial Narrow" panose="020B0606020202030204" pitchFamily="34" charset="0"/>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it-IT" dirty="0"/>
              <a:t>INSERISCI TITOLO</a:t>
            </a:r>
          </a:p>
        </p:txBody>
      </p:sp>
      <p:sp>
        <p:nvSpPr>
          <p:cNvPr id="5" name="Segnaposto contenuto 3"/>
          <p:cNvSpPr>
            <a:spLocks noGrp="1"/>
          </p:cNvSpPr>
          <p:nvPr>
            <p:ph sz="half" idx="2" hasCustomPrompt="1"/>
          </p:nvPr>
        </p:nvSpPr>
        <p:spPr>
          <a:xfrm>
            <a:off x="795478" y="2364784"/>
            <a:ext cx="10558322" cy="818873"/>
          </a:xfrm>
        </p:spPr>
        <p:txBody>
          <a:bodyPr>
            <a:normAutofit/>
          </a:bodyPr>
          <a:lstStyle>
            <a:lvl1pPr>
              <a:buClr>
                <a:schemeClr val="bg1">
                  <a:lumMod val="50000"/>
                </a:schemeClr>
              </a:buClr>
              <a:buNone/>
              <a:defRPr sz="1200" baseline="0">
                <a:solidFill>
                  <a:srgbClr val="4D4D4D"/>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200">
                <a:solidFill>
                  <a:srgbClr val="666666"/>
                </a:solidFill>
                <a:latin typeface="Calibri" panose="020F0502020204030204" pitchFamily="34" charset="0"/>
              </a:defRPr>
            </a:lvl2pPr>
            <a:lvl3pPr>
              <a:buClr>
                <a:schemeClr val="bg1">
                  <a:lumMod val="50000"/>
                </a:schemeClr>
              </a:buClr>
              <a:defRPr sz="1200">
                <a:solidFill>
                  <a:srgbClr val="666666"/>
                </a:solidFill>
                <a:latin typeface="Calibri" panose="020F0502020204030204" pitchFamily="34" charset="0"/>
              </a:defRPr>
            </a:lvl3pPr>
            <a:lvl4pPr>
              <a:buClr>
                <a:schemeClr val="bg1">
                  <a:lumMod val="50000"/>
                </a:schemeClr>
              </a:buClr>
              <a:defRPr sz="1200">
                <a:solidFill>
                  <a:srgbClr val="666666"/>
                </a:solidFill>
                <a:latin typeface="Calibri" panose="020F0502020204030204" pitchFamily="34" charset="0"/>
              </a:defRPr>
            </a:lvl4pPr>
            <a:lvl5pPr>
              <a:buClr>
                <a:schemeClr val="bg1">
                  <a:lumMod val="50000"/>
                </a:schemeClr>
              </a:buClr>
              <a:defRPr sz="12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Inserire testo</a:t>
            </a:r>
          </a:p>
        </p:txBody>
      </p:sp>
      <p:sp>
        <p:nvSpPr>
          <p:cNvPr id="6" name="Segnaposto testo 4"/>
          <p:cNvSpPr>
            <a:spLocks noGrp="1"/>
          </p:cNvSpPr>
          <p:nvPr>
            <p:ph type="body" sz="quarter" idx="3" hasCustomPrompt="1"/>
          </p:nvPr>
        </p:nvSpPr>
        <p:spPr>
          <a:xfrm>
            <a:off x="795478" y="3441576"/>
            <a:ext cx="4915510" cy="432168"/>
          </a:xfrm>
          <a:noFill/>
          <a:ln>
            <a:noFill/>
          </a:ln>
        </p:spPr>
        <p:txBody>
          <a:bodyPr vert="horz" wrap="square" lIns="99551" tIns="49775" rIns="99551" bIns="49775" numCol="1" anchor="b" anchorCtr="0" compatLnSpc="1">
            <a:prstTxWarp prst="textNoShape">
              <a:avLst/>
            </a:prstTxWarp>
          </a:bodyPr>
          <a:lstStyle>
            <a:lvl1pPr marL="0" indent="0">
              <a:buNone/>
              <a:defRPr lang="it-IT" sz="2000" b="1" baseline="0" dirty="0" smtClean="0">
                <a:solidFill>
                  <a:srgbClr val="414141"/>
                </a:solidFill>
                <a:latin typeface="Arial Narrow" panose="020B0606020202030204" pitchFamily="34" charset="0"/>
              </a:defRPr>
            </a:lvl1pPr>
          </a:lstStyle>
          <a:p>
            <a:pPr lvl="0"/>
            <a:r>
              <a:rPr lang="it-IT" dirty="0"/>
              <a:t>INSERISCI TITOLO</a:t>
            </a:r>
          </a:p>
        </p:txBody>
      </p:sp>
      <p:sp>
        <p:nvSpPr>
          <p:cNvPr id="7" name="Segnaposto contenuto 5"/>
          <p:cNvSpPr>
            <a:spLocks noGrp="1"/>
          </p:cNvSpPr>
          <p:nvPr>
            <p:ph sz="quarter" idx="4" hasCustomPrompt="1"/>
          </p:nvPr>
        </p:nvSpPr>
        <p:spPr>
          <a:xfrm>
            <a:off x="796522" y="3873744"/>
            <a:ext cx="10557277" cy="822081"/>
          </a:xfrm>
        </p:spPr>
        <p:txBody>
          <a:bodyPr>
            <a:normAutofit/>
          </a:bodyPr>
          <a:lstStyle>
            <a:lvl1pPr marL="373315" marR="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sz="1200">
                <a:solidFill>
                  <a:srgbClr val="666666"/>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marL="373315" marR="0" lvl="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a:pPr>
            <a:r>
              <a:rPr lang="it-IT" dirty="0"/>
              <a:t>Inserire testo</a:t>
            </a:r>
          </a:p>
        </p:txBody>
      </p:sp>
      <p:sp>
        <p:nvSpPr>
          <p:cNvPr id="8" name="Rettangolo 7"/>
          <p:cNvSpPr/>
          <p:nvPr userDrawn="1"/>
        </p:nvSpPr>
        <p:spPr>
          <a:xfrm>
            <a:off x="663799" y="2078752"/>
            <a:ext cx="81801" cy="9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9" name="Rettangolo 8"/>
          <p:cNvSpPr/>
          <p:nvPr userDrawn="1"/>
        </p:nvSpPr>
        <p:spPr>
          <a:xfrm>
            <a:off x="663798" y="3549688"/>
            <a:ext cx="81801" cy="9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10" name="Segnaposto testo 4"/>
          <p:cNvSpPr>
            <a:spLocks noGrp="1"/>
          </p:cNvSpPr>
          <p:nvPr>
            <p:ph type="body" sz="quarter" idx="11" hasCustomPrompt="1"/>
          </p:nvPr>
        </p:nvSpPr>
        <p:spPr>
          <a:xfrm>
            <a:off x="809857" y="4953744"/>
            <a:ext cx="4901131" cy="360040"/>
          </a:xfrm>
        </p:spPr>
        <p:txBody>
          <a:bodyPr anchor="b"/>
          <a:lstStyle>
            <a:lvl1pPr marL="0" indent="0">
              <a:buNone/>
              <a:defRPr sz="2000" b="1">
                <a:solidFill>
                  <a:srgbClr val="414141"/>
                </a:solidFill>
                <a:latin typeface="Arial Narrow" panose="020B0606020202030204" pitchFamily="34" charset="0"/>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it-IT" dirty="0"/>
              <a:t>INSERISCI TITOLO</a:t>
            </a:r>
          </a:p>
        </p:txBody>
      </p:sp>
      <p:sp>
        <p:nvSpPr>
          <p:cNvPr id="11" name="Segnaposto contenuto 5"/>
          <p:cNvSpPr>
            <a:spLocks noGrp="1"/>
          </p:cNvSpPr>
          <p:nvPr>
            <p:ph sz="quarter" idx="12" hasCustomPrompt="1"/>
          </p:nvPr>
        </p:nvSpPr>
        <p:spPr>
          <a:xfrm>
            <a:off x="809857" y="5313784"/>
            <a:ext cx="10543941" cy="810791"/>
          </a:xfrm>
        </p:spPr>
        <p:txBody>
          <a:bodyPr>
            <a:normAutofit/>
          </a:bodyPr>
          <a:lstStyle>
            <a:lvl1pPr marL="373315" marR="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sz="1200">
                <a:solidFill>
                  <a:srgbClr val="666666"/>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marL="373315" marR="0" lvl="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a:pPr>
            <a:r>
              <a:rPr lang="it-IT" dirty="0"/>
              <a:t>Inserire testo</a:t>
            </a:r>
          </a:p>
        </p:txBody>
      </p:sp>
      <p:sp>
        <p:nvSpPr>
          <p:cNvPr id="12" name="Rettangolo 11"/>
          <p:cNvSpPr/>
          <p:nvPr userDrawn="1"/>
        </p:nvSpPr>
        <p:spPr>
          <a:xfrm>
            <a:off x="663799" y="5024517"/>
            <a:ext cx="81801" cy="9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13" name="CasellaDiTesto 12"/>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7091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box verticali">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Segnaposto testo 2"/>
          <p:cNvSpPr>
            <a:spLocks noGrp="1"/>
          </p:cNvSpPr>
          <p:nvPr>
            <p:ph type="body" idx="10" hasCustomPrompt="1"/>
          </p:nvPr>
        </p:nvSpPr>
        <p:spPr>
          <a:xfrm>
            <a:off x="2214854" y="2475160"/>
            <a:ext cx="3060000" cy="512177"/>
          </a:xfrm>
        </p:spPr>
        <p:txBody>
          <a:bodyPr anchor="b"/>
          <a:lstStyle>
            <a:lvl1pPr marL="0" indent="0">
              <a:buNone/>
              <a:defRPr sz="2400" b="1" baseline="0">
                <a:solidFill>
                  <a:srgbClr val="234F9E"/>
                </a:solidFill>
                <a:latin typeface="Arial Narrow" panose="020B0606020202030204" pitchFamily="34" charset="0"/>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it-IT" dirty="0"/>
              <a:t>INSERISCI TITOLO</a:t>
            </a:r>
          </a:p>
        </p:txBody>
      </p:sp>
      <p:sp>
        <p:nvSpPr>
          <p:cNvPr id="5" name="Segnaposto contenuto 3"/>
          <p:cNvSpPr>
            <a:spLocks noGrp="1"/>
          </p:cNvSpPr>
          <p:nvPr>
            <p:ph sz="half" idx="2"/>
          </p:nvPr>
        </p:nvSpPr>
        <p:spPr>
          <a:xfrm>
            <a:off x="2214852" y="2987338"/>
            <a:ext cx="3060000" cy="3098343"/>
          </a:xfrm>
        </p:spPr>
        <p:txBody>
          <a:bodyPr>
            <a:normAutofit/>
          </a:bodyPr>
          <a:lstStyle>
            <a:lvl1pPr>
              <a:buClr>
                <a:schemeClr val="bg1">
                  <a:lumMod val="50000"/>
                </a:schemeClr>
              </a:buClr>
              <a:buNone/>
              <a:defRPr sz="1200" baseline="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200">
                <a:solidFill>
                  <a:srgbClr val="666666"/>
                </a:solidFill>
                <a:latin typeface="Calibri" panose="020F0502020204030204" pitchFamily="34" charset="0"/>
              </a:defRPr>
            </a:lvl2pPr>
            <a:lvl3pPr>
              <a:buClr>
                <a:schemeClr val="bg1">
                  <a:lumMod val="50000"/>
                </a:schemeClr>
              </a:buClr>
              <a:defRPr sz="1200">
                <a:solidFill>
                  <a:srgbClr val="666666"/>
                </a:solidFill>
                <a:latin typeface="Calibri" panose="020F0502020204030204" pitchFamily="34" charset="0"/>
              </a:defRPr>
            </a:lvl3pPr>
            <a:lvl4pPr>
              <a:buClr>
                <a:schemeClr val="bg1">
                  <a:lumMod val="50000"/>
                </a:schemeClr>
              </a:buClr>
              <a:defRPr sz="1200">
                <a:solidFill>
                  <a:srgbClr val="666666"/>
                </a:solidFill>
                <a:latin typeface="Calibri" panose="020F0502020204030204" pitchFamily="34" charset="0"/>
              </a:defRPr>
            </a:lvl4pPr>
            <a:lvl5pPr>
              <a:buClr>
                <a:schemeClr val="bg1">
                  <a:lumMod val="50000"/>
                </a:schemeClr>
              </a:buClr>
              <a:defRPr sz="12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endParaRPr lang="it-IT" dirty="0"/>
          </a:p>
        </p:txBody>
      </p:sp>
      <p:sp>
        <p:nvSpPr>
          <p:cNvPr id="6" name="Segnaposto testo 4"/>
          <p:cNvSpPr>
            <a:spLocks noGrp="1"/>
          </p:cNvSpPr>
          <p:nvPr>
            <p:ph type="body" sz="quarter" idx="3" hasCustomPrompt="1"/>
          </p:nvPr>
        </p:nvSpPr>
        <p:spPr>
          <a:xfrm>
            <a:off x="6617087" y="2480126"/>
            <a:ext cx="3060000" cy="507211"/>
          </a:xfrm>
          <a:noFill/>
          <a:ln>
            <a:noFill/>
          </a:ln>
        </p:spPr>
        <p:txBody>
          <a:bodyPr vert="horz" wrap="square" lIns="99551" tIns="49775" rIns="99551" bIns="49775" numCol="1" anchor="b" anchorCtr="0" compatLnSpc="1">
            <a:prstTxWarp prst="textNoShape">
              <a:avLst/>
            </a:prstTxWarp>
          </a:bodyPr>
          <a:lstStyle>
            <a:lvl1pPr marL="0" indent="0">
              <a:buNone/>
              <a:defRPr lang="it-IT" sz="2400" b="1" baseline="0" dirty="0" smtClean="0">
                <a:solidFill>
                  <a:srgbClr val="234F9E"/>
                </a:solidFill>
                <a:latin typeface="Arial Narrow" panose="020B0606020202030204" pitchFamily="34" charset="0"/>
              </a:defRPr>
            </a:lvl1pPr>
          </a:lstStyle>
          <a:p>
            <a:pPr lvl="0"/>
            <a:r>
              <a:rPr lang="it-IT" dirty="0"/>
              <a:t>INSERISCI TITOLO</a:t>
            </a:r>
          </a:p>
        </p:txBody>
      </p:sp>
      <p:sp>
        <p:nvSpPr>
          <p:cNvPr id="7" name="Segnaposto contenuto 5"/>
          <p:cNvSpPr>
            <a:spLocks noGrp="1"/>
          </p:cNvSpPr>
          <p:nvPr>
            <p:ph sz="quarter" idx="4"/>
          </p:nvPr>
        </p:nvSpPr>
        <p:spPr>
          <a:xfrm>
            <a:off x="6617087" y="2987338"/>
            <a:ext cx="3060000" cy="3098343"/>
          </a:xfrm>
        </p:spPr>
        <p:txBody>
          <a:bodyPr>
            <a:normAutofit/>
          </a:bodyPr>
          <a:lstStyle>
            <a:lvl1pPr>
              <a:buClr>
                <a:schemeClr val="bg1">
                  <a:lumMod val="50000"/>
                </a:schemeClr>
              </a:buClr>
              <a:buNone/>
              <a:defRPr sz="12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endParaRPr lang="it-IT" dirty="0"/>
          </a:p>
        </p:txBody>
      </p:sp>
      <p:sp>
        <p:nvSpPr>
          <p:cNvPr id="8" name="Rettangolo 7"/>
          <p:cNvSpPr/>
          <p:nvPr userDrawn="1"/>
        </p:nvSpPr>
        <p:spPr>
          <a:xfrm>
            <a:off x="2083171" y="2629296"/>
            <a:ext cx="81801" cy="18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9" name="Rettangolo 8"/>
          <p:cNvSpPr/>
          <p:nvPr userDrawn="1"/>
        </p:nvSpPr>
        <p:spPr>
          <a:xfrm>
            <a:off x="6498990" y="2629297"/>
            <a:ext cx="81801" cy="18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10" name="Titolo 1"/>
          <p:cNvSpPr>
            <a:spLocks noGrp="1"/>
          </p:cNvSpPr>
          <p:nvPr>
            <p:ph type="title"/>
          </p:nvPr>
        </p:nvSpPr>
        <p:spPr>
          <a:xfrm>
            <a:off x="838200" y="908051"/>
            <a:ext cx="10515600" cy="548152"/>
          </a:xfrm>
        </p:spPr>
        <p:txBody>
          <a:bodyPr/>
          <a:lstStyle/>
          <a:p>
            <a:r>
              <a:rPr lang="it-IT" dirty="0"/>
              <a:t>Fare clic per modificare lo stile del titolo</a:t>
            </a:r>
          </a:p>
        </p:txBody>
      </p:sp>
      <p:sp>
        <p:nvSpPr>
          <p:cNvPr id="11" name="Sottotitolo 2"/>
          <p:cNvSpPr>
            <a:spLocks noGrp="1"/>
          </p:cNvSpPr>
          <p:nvPr>
            <p:ph type="subTitle" idx="1" hasCustomPrompt="1"/>
          </p:nvPr>
        </p:nvSpPr>
        <p:spPr>
          <a:xfrm>
            <a:off x="838200" y="1346470"/>
            <a:ext cx="7482047" cy="494942"/>
          </a:xfrm>
        </p:spPr>
        <p:txBody>
          <a:bodyPr>
            <a:noAutofit/>
          </a:bodyPr>
          <a:lstStyle>
            <a:lvl1pPr marL="0" indent="0" algn="l">
              <a:buNone/>
              <a:defRPr sz="2800">
                <a:solidFill>
                  <a:srgbClr val="7F7F7F"/>
                </a:solidFill>
                <a:latin typeface="Arial" panose="020B0604020202020204" pitchFamily="34" charset="0"/>
                <a:ea typeface="Arial Unicode MS" panose="020B0604020202020204" pitchFamily="34" charset="-128"/>
                <a:cs typeface="Arial" panose="020B0604020202020204" pitchFamily="34" charset="0"/>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fare clic per inserire sottotitolo</a:t>
            </a:r>
          </a:p>
        </p:txBody>
      </p:sp>
      <p:sp>
        <p:nvSpPr>
          <p:cNvPr id="12" name="CasellaDiTesto 11"/>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07875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box verticali">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Segnaposto testo 2"/>
          <p:cNvSpPr>
            <a:spLocks noGrp="1"/>
          </p:cNvSpPr>
          <p:nvPr>
            <p:ph type="body" idx="10" hasCustomPrompt="1"/>
          </p:nvPr>
        </p:nvSpPr>
        <p:spPr>
          <a:xfrm>
            <a:off x="1565498" y="2475160"/>
            <a:ext cx="2628000" cy="512177"/>
          </a:xfrm>
        </p:spPr>
        <p:txBody>
          <a:bodyPr anchor="b"/>
          <a:lstStyle>
            <a:lvl1pPr marL="0" indent="0">
              <a:buNone/>
              <a:defRPr sz="2400" b="1" baseline="0">
                <a:solidFill>
                  <a:srgbClr val="234F9E"/>
                </a:solidFill>
                <a:latin typeface="Arial Narrow" panose="020B0606020202030204" pitchFamily="34" charset="0"/>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it-IT" dirty="0"/>
              <a:t>INSERISCI TITOLO</a:t>
            </a:r>
          </a:p>
        </p:txBody>
      </p:sp>
      <p:sp>
        <p:nvSpPr>
          <p:cNvPr id="5" name="Segnaposto contenuto 3"/>
          <p:cNvSpPr>
            <a:spLocks noGrp="1"/>
          </p:cNvSpPr>
          <p:nvPr>
            <p:ph sz="half" idx="2"/>
          </p:nvPr>
        </p:nvSpPr>
        <p:spPr>
          <a:xfrm>
            <a:off x="1565496" y="2987338"/>
            <a:ext cx="2628000" cy="3098343"/>
          </a:xfrm>
        </p:spPr>
        <p:txBody>
          <a:bodyPr>
            <a:normAutofit/>
          </a:bodyPr>
          <a:lstStyle>
            <a:lvl1pPr>
              <a:buClr>
                <a:schemeClr val="bg1">
                  <a:lumMod val="50000"/>
                </a:schemeClr>
              </a:buClr>
              <a:buNone/>
              <a:defRPr sz="1200" baseline="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200">
                <a:solidFill>
                  <a:srgbClr val="666666"/>
                </a:solidFill>
                <a:latin typeface="Calibri" panose="020F0502020204030204" pitchFamily="34" charset="0"/>
              </a:defRPr>
            </a:lvl2pPr>
            <a:lvl3pPr>
              <a:buClr>
                <a:schemeClr val="bg1">
                  <a:lumMod val="50000"/>
                </a:schemeClr>
              </a:buClr>
              <a:defRPr sz="1200">
                <a:solidFill>
                  <a:srgbClr val="666666"/>
                </a:solidFill>
                <a:latin typeface="Calibri" panose="020F0502020204030204" pitchFamily="34" charset="0"/>
              </a:defRPr>
            </a:lvl3pPr>
            <a:lvl4pPr>
              <a:buClr>
                <a:schemeClr val="bg1">
                  <a:lumMod val="50000"/>
                </a:schemeClr>
              </a:buClr>
              <a:defRPr sz="1200">
                <a:solidFill>
                  <a:srgbClr val="666666"/>
                </a:solidFill>
                <a:latin typeface="Calibri" panose="020F0502020204030204" pitchFamily="34" charset="0"/>
              </a:defRPr>
            </a:lvl4pPr>
            <a:lvl5pPr>
              <a:buClr>
                <a:schemeClr val="bg1">
                  <a:lumMod val="50000"/>
                </a:schemeClr>
              </a:buClr>
              <a:defRPr sz="12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endParaRPr lang="it-IT" dirty="0"/>
          </a:p>
        </p:txBody>
      </p:sp>
      <p:sp>
        <p:nvSpPr>
          <p:cNvPr id="6" name="Segnaposto testo 4"/>
          <p:cNvSpPr>
            <a:spLocks noGrp="1"/>
          </p:cNvSpPr>
          <p:nvPr>
            <p:ph type="body" sz="quarter" idx="3" hasCustomPrompt="1"/>
          </p:nvPr>
        </p:nvSpPr>
        <p:spPr>
          <a:xfrm>
            <a:off x="4782479" y="2480126"/>
            <a:ext cx="2628000" cy="507211"/>
          </a:xfrm>
          <a:noFill/>
          <a:ln>
            <a:noFill/>
          </a:ln>
        </p:spPr>
        <p:txBody>
          <a:bodyPr vert="horz" wrap="square" lIns="99551" tIns="49775" rIns="99551" bIns="49775" numCol="1" anchor="b" anchorCtr="0" compatLnSpc="1">
            <a:prstTxWarp prst="textNoShape">
              <a:avLst/>
            </a:prstTxWarp>
            <a:normAutofit/>
          </a:bodyPr>
          <a:lstStyle>
            <a:lvl1pPr marL="0" indent="0">
              <a:buNone/>
              <a:defRPr lang="it-IT" sz="2400" b="1" kern="1200" baseline="0" dirty="0" smtClean="0">
                <a:solidFill>
                  <a:srgbClr val="234F9E"/>
                </a:solidFill>
                <a:latin typeface="Arial Narrow" panose="020B0606020202030204" pitchFamily="34" charset="0"/>
                <a:ea typeface="Arial Unicode MS" panose="020B0604020202020204" pitchFamily="34" charset="-128"/>
                <a:cs typeface="Arial" panose="020B0604020202020204" pitchFamily="34" charset="0"/>
              </a:defRPr>
            </a:lvl1pPr>
          </a:lstStyle>
          <a:p>
            <a:pPr lvl="0"/>
            <a:r>
              <a:rPr lang="it-IT" dirty="0"/>
              <a:t>INSERISCI TITOLO</a:t>
            </a:r>
          </a:p>
        </p:txBody>
      </p:sp>
      <p:sp>
        <p:nvSpPr>
          <p:cNvPr id="7" name="Segnaposto contenuto 5"/>
          <p:cNvSpPr>
            <a:spLocks noGrp="1"/>
          </p:cNvSpPr>
          <p:nvPr>
            <p:ph sz="quarter" idx="4"/>
          </p:nvPr>
        </p:nvSpPr>
        <p:spPr>
          <a:xfrm>
            <a:off x="4782479" y="2987338"/>
            <a:ext cx="2628000" cy="3098343"/>
          </a:xfrm>
        </p:spPr>
        <p:txBody>
          <a:bodyPr>
            <a:normAutofit/>
          </a:bodyPr>
          <a:lstStyle>
            <a:lvl1pPr>
              <a:buClr>
                <a:schemeClr val="bg1">
                  <a:lumMod val="50000"/>
                </a:schemeClr>
              </a:buClr>
              <a:buNone/>
              <a:defRPr sz="12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endParaRPr lang="it-IT" dirty="0"/>
          </a:p>
        </p:txBody>
      </p:sp>
      <p:sp>
        <p:nvSpPr>
          <p:cNvPr id="8" name="Rettangolo 7"/>
          <p:cNvSpPr/>
          <p:nvPr userDrawn="1"/>
        </p:nvSpPr>
        <p:spPr>
          <a:xfrm>
            <a:off x="1433815" y="2629296"/>
            <a:ext cx="81801" cy="18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9" name="Rettangolo 8"/>
          <p:cNvSpPr/>
          <p:nvPr userDrawn="1"/>
        </p:nvSpPr>
        <p:spPr>
          <a:xfrm>
            <a:off x="4664382" y="2629297"/>
            <a:ext cx="81801" cy="18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10" name="Segnaposto testo 4"/>
          <p:cNvSpPr>
            <a:spLocks noGrp="1"/>
          </p:cNvSpPr>
          <p:nvPr>
            <p:ph type="body" sz="quarter" idx="11" hasCustomPrompt="1"/>
          </p:nvPr>
        </p:nvSpPr>
        <p:spPr>
          <a:xfrm>
            <a:off x="7914535" y="2485281"/>
            <a:ext cx="2628000" cy="507600"/>
          </a:xfrm>
        </p:spPr>
        <p:txBody>
          <a:bodyPr anchor="b">
            <a:normAutofit/>
          </a:bodyPr>
          <a:lstStyle>
            <a:lvl1pPr marL="0" indent="0">
              <a:buNone/>
              <a:defRPr lang="it-IT" sz="2400" b="1" kern="1200" baseline="0" dirty="0" smtClean="0">
                <a:solidFill>
                  <a:srgbClr val="234F9E"/>
                </a:solidFill>
                <a:latin typeface="Arial Narrow" panose="020B0606020202030204" pitchFamily="34" charset="0"/>
                <a:ea typeface="Arial Unicode MS" panose="020B0604020202020204" pitchFamily="34" charset="-128"/>
                <a:cs typeface="Arial" panose="020B0604020202020204" pitchFamily="34" charset="0"/>
              </a:defRPr>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marL="0" lvl="0" indent="0" algn="l" defTabSz="914400" rtl="0" eaLnBrk="1" latinLnBrk="0" hangingPunct="1">
              <a:lnSpc>
                <a:spcPct val="100000"/>
              </a:lnSpc>
              <a:spcBef>
                <a:spcPts val="1000"/>
              </a:spcBef>
              <a:buClr>
                <a:srgbClr val="234F9E"/>
              </a:buClr>
              <a:buFont typeface="Arial" panose="020B0604020202020204" pitchFamily="34" charset="0"/>
              <a:buNone/>
            </a:pPr>
            <a:r>
              <a:rPr lang="it-IT" dirty="0"/>
              <a:t>INSERISCI TITOLO</a:t>
            </a:r>
          </a:p>
        </p:txBody>
      </p:sp>
      <p:sp>
        <p:nvSpPr>
          <p:cNvPr id="11" name="Segnaposto contenuto 5"/>
          <p:cNvSpPr>
            <a:spLocks noGrp="1"/>
          </p:cNvSpPr>
          <p:nvPr>
            <p:ph sz="quarter" idx="12"/>
          </p:nvPr>
        </p:nvSpPr>
        <p:spPr>
          <a:xfrm>
            <a:off x="7914536" y="2987336"/>
            <a:ext cx="2628000" cy="3098345"/>
          </a:xfrm>
        </p:spPr>
        <p:txBody>
          <a:bodyPr>
            <a:normAutofit/>
          </a:bodyPr>
          <a:lstStyle>
            <a:lvl1pPr>
              <a:buClr>
                <a:schemeClr val="bg1">
                  <a:lumMod val="50000"/>
                </a:schemeClr>
              </a:buClr>
              <a:buNone/>
              <a:defRPr sz="12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endParaRPr lang="it-IT" dirty="0"/>
          </a:p>
        </p:txBody>
      </p:sp>
      <p:sp>
        <p:nvSpPr>
          <p:cNvPr id="12" name="Rettangolo 11"/>
          <p:cNvSpPr/>
          <p:nvPr userDrawn="1"/>
        </p:nvSpPr>
        <p:spPr>
          <a:xfrm>
            <a:off x="7807488" y="2623969"/>
            <a:ext cx="81801" cy="1800000"/>
          </a:xfrm>
          <a:prstGeom prst="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801654" eaLnBrk="1" fontAlgn="auto" latinLnBrk="0" hangingPunct="1">
              <a:lnSpc>
                <a:spcPct val="100000"/>
              </a:lnSpc>
              <a:spcBef>
                <a:spcPts val="0"/>
              </a:spcBef>
              <a:spcAft>
                <a:spcPts val="0"/>
              </a:spcAft>
              <a:buClrTx/>
              <a:buSzTx/>
              <a:buFontTx/>
              <a:buNone/>
              <a:tabLst/>
              <a:defRPr/>
            </a:pPr>
            <a:endParaRPr kumimoji="0" lang="it-IT" sz="1578" b="0" i="0" u="none" strike="noStrike" kern="0" cap="none" spc="0" normalizeH="0" baseline="0" noProof="0">
              <a:ln>
                <a:noFill/>
              </a:ln>
              <a:solidFill>
                <a:prstClr val="white"/>
              </a:solidFill>
              <a:effectLst/>
              <a:uLnTx/>
              <a:uFillTx/>
              <a:latin typeface="Arial Narrow" panose="020B0606020202030204" pitchFamily="34" charset="0"/>
              <a:ea typeface="+mn-ea"/>
              <a:cs typeface="+mn-cs"/>
            </a:endParaRPr>
          </a:p>
        </p:txBody>
      </p:sp>
      <p:sp>
        <p:nvSpPr>
          <p:cNvPr id="16" name="Titolo 1"/>
          <p:cNvSpPr>
            <a:spLocks noGrp="1"/>
          </p:cNvSpPr>
          <p:nvPr>
            <p:ph type="title"/>
          </p:nvPr>
        </p:nvSpPr>
        <p:spPr>
          <a:xfrm>
            <a:off x="838200" y="908051"/>
            <a:ext cx="10515600" cy="548152"/>
          </a:xfrm>
        </p:spPr>
        <p:txBody>
          <a:bodyPr/>
          <a:lstStyle/>
          <a:p>
            <a:r>
              <a:rPr lang="it-IT" dirty="0"/>
              <a:t>Fare clic per modificare lo stile del titolo</a:t>
            </a:r>
          </a:p>
        </p:txBody>
      </p:sp>
      <p:sp>
        <p:nvSpPr>
          <p:cNvPr id="17" name="Sottotitolo 2"/>
          <p:cNvSpPr>
            <a:spLocks noGrp="1"/>
          </p:cNvSpPr>
          <p:nvPr>
            <p:ph type="subTitle" idx="1" hasCustomPrompt="1"/>
          </p:nvPr>
        </p:nvSpPr>
        <p:spPr>
          <a:xfrm>
            <a:off x="838200" y="1346470"/>
            <a:ext cx="7482047" cy="494942"/>
          </a:xfrm>
        </p:spPr>
        <p:txBody>
          <a:bodyPr>
            <a:noAutofit/>
          </a:bodyPr>
          <a:lstStyle>
            <a:lvl1pPr marL="0" indent="0" algn="l">
              <a:buNone/>
              <a:defRPr sz="2800">
                <a:solidFill>
                  <a:srgbClr val="7F7F7F"/>
                </a:solidFill>
                <a:latin typeface="Arial" panose="020B0604020202020204" pitchFamily="34" charset="0"/>
                <a:ea typeface="Arial Unicode MS" panose="020B0604020202020204" pitchFamily="34" charset="-128"/>
                <a:cs typeface="Arial" panose="020B0604020202020204" pitchFamily="34" charset="0"/>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fare clic per inserire sottotitolo</a:t>
            </a:r>
          </a:p>
        </p:txBody>
      </p:sp>
      <p:sp>
        <p:nvSpPr>
          <p:cNvPr id="14" name="CasellaDiTesto 13"/>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59876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paragrafi">
    <p:spTree>
      <p:nvGrpSpPr>
        <p:cNvPr id="1" name=""/>
        <p:cNvGrpSpPr/>
        <p:nvPr/>
      </p:nvGrpSpPr>
      <p:grpSpPr>
        <a:xfrm>
          <a:off x="0" y="0"/>
          <a:ext cx="0" cy="0"/>
          <a:chOff x="0" y="0"/>
          <a:chExt cx="0" cy="0"/>
        </a:xfrm>
      </p:grpSpPr>
      <p:pic>
        <p:nvPicPr>
          <p:cNvPr id="15" name="Immagin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dirty="0"/>
              <a:t>Fare clic per modificare lo stile del titolo</a:t>
            </a:r>
          </a:p>
        </p:txBody>
      </p:sp>
      <p:sp>
        <p:nvSpPr>
          <p:cNvPr id="3" name="Segnaposto testo 4"/>
          <p:cNvSpPr>
            <a:spLocks noGrp="1"/>
          </p:cNvSpPr>
          <p:nvPr>
            <p:ph type="body" sz="quarter" idx="3" hasCustomPrompt="1"/>
          </p:nvPr>
        </p:nvSpPr>
        <p:spPr>
          <a:xfrm>
            <a:off x="6358867" y="2105819"/>
            <a:ext cx="3960000" cy="349919"/>
          </a:xfrm>
          <a:noFill/>
          <a:ln>
            <a:noFill/>
          </a:ln>
        </p:spPr>
        <p:txBody>
          <a:bodyPr vert="horz" wrap="square" lIns="99551" tIns="49775" rIns="99551" bIns="49775" numCol="1" anchor="b" anchorCtr="0" compatLnSpc="1">
            <a:prstTxWarp prst="textNoShape">
              <a:avLst/>
            </a:prstTxWarp>
          </a:bodyPr>
          <a:lstStyle>
            <a:lvl1pPr>
              <a:defRPr lang="it-IT" sz="21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4" name="Sottotitolo 2"/>
          <p:cNvSpPr>
            <a:spLocks noGrp="1"/>
          </p:cNvSpPr>
          <p:nvPr>
            <p:ph type="subTitle" idx="10" hasCustomPrompt="1"/>
          </p:nvPr>
        </p:nvSpPr>
        <p:spPr>
          <a:xfrm>
            <a:off x="1209955" y="3876110"/>
            <a:ext cx="4406383" cy="1712757"/>
          </a:xfrm>
        </p:spPr>
        <p:txBody>
          <a:bodyPr>
            <a:normAutofit/>
          </a:bodyPr>
          <a:lstStyle>
            <a:lvl1pPr marL="0" indent="0" algn="l">
              <a:buNone/>
              <a:defRPr sz="1200" i="0" baseline="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Inserisci qui il tuo testo</a:t>
            </a:r>
          </a:p>
        </p:txBody>
      </p:sp>
      <p:cxnSp>
        <p:nvCxnSpPr>
          <p:cNvPr id="5" name="Connettore diritto 4"/>
          <p:cNvCxnSpPr/>
          <p:nvPr userDrawn="1"/>
        </p:nvCxnSpPr>
        <p:spPr>
          <a:xfrm>
            <a:off x="6028198" y="2397274"/>
            <a:ext cx="0" cy="345600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6" name="Ovale 5"/>
          <p:cNvSpPr/>
          <p:nvPr userDrawn="1"/>
        </p:nvSpPr>
        <p:spPr>
          <a:xfrm>
            <a:off x="5927992" y="2325266"/>
            <a:ext cx="200412" cy="200412"/>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7" name="Ovale 6"/>
          <p:cNvSpPr/>
          <p:nvPr userDrawn="1"/>
        </p:nvSpPr>
        <p:spPr>
          <a:xfrm>
            <a:off x="5927992" y="3909442"/>
            <a:ext cx="200412" cy="200412"/>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8" name="Ovale 7"/>
          <p:cNvSpPr/>
          <p:nvPr userDrawn="1"/>
        </p:nvSpPr>
        <p:spPr>
          <a:xfrm>
            <a:off x="5927992" y="5736940"/>
            <a:ext cx="200412" cy="200412"/>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9" name="Segnaposto testo 4"/>
          <p:cNvSpPr>
            <a:spLocks noGrp="1"/>
          </p:cNvSpPr>
          <p:nvPr>
            <p:ph type="body" sz="quarter" idx="11" hasCustomPrompt="1"/>
          </p:nvPr>
        </p:nvSpPr>
        <p:spPr>
          <a:xfrm>
            <a:off x="6351089" y="3477394"/>
            <a:ext cx="3960000" cy="349919"/>
          </a:xfrm>
          <a:noFill/>
          <a:ln>
            <a:noFill/>
          </a:ln>
        </p:spPr>
        <p:txBody>
          <a:bodyPr vert="horz" wrap="square" lIns="99551" tIns="49775" rIns="99551" bIns="49775" numCol="1" anchor="b" anchorCtr="0" compatLnSpc="1">
            <a:prstTxWarp prst="textNoShape">
              <a:avLst/>
            </a:prstTxWarp>
          </a:bodyPr>
          <a:lstStyle>
            <a:lvl1pPr>
              <a:defRPr lang="it-IT" sz="21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0" name="Segnaposto testo 4"/>
          <p:cNvSpPr>
            <a:spLocks noGrp="1"/>
          </p:cNvSpPr>
          <p:nvPr>
            <p:ph type="body" sz="quarter" idx="15" hasCustomPrompt="1"/>
          </p:nvPr>
        </p:nvSpPr>
        <p:spPr>
          <a:xfrm>
            <a:off x="1209955" y="3231060"/>
            <a:ext cx="4406383" cy="645051"/>
          </a:xfrm>
          <a:noFill/>
          <a:ln>
            <a:noFill/>
          </a:ln>
        </p:spPr>
        <p:txBody>
          <a:bodyPr vert="horz" wrap="square" lIns="99551" tIns="49775" rIns="99551" bIns="49775" numCol="1" anchor="b" anchorCtr="0" compatLnSpc="1">
            <a:prstTxWarp prst="textNoShape">
              <a:avLst/>
            </a:prstTxWarp>
          </a:bodyPr>
          <a:lstStyle>
            <a:lvl1pPr algn="l">
              <a:defRPr lang="it-IT" sz="3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1" name="Segnaposto contenuto 5"/>
          <p:cNvSpPr>
            <a:spLocks noGrp="1"/>
          </p:cNvSpPr>
          <p:nvPr>
            <p:ph sz="quarter" idx="17" hasCustomPrompt="1"/>
          </p:nvPr>
        </p:nvSpPr>
        <p:spPr>
          <a:xfrm>
            <a:off x="6358867" y="2465263"/>
            <a:ext cx="3960000" cy="792200"/>
          </a:xfrm>
        </p:spPr>
        <p:txBody>
          <a:bodyPr>
            <a:normAutofit/>
          </a:bodyPr>
          <a:lstStyle>
            <a:lvl1pPr>
              <a:buClr>
                <a:schemeClr val="bg1">
                  <a:lumMod val="50000"/>
                </a:schemeClr>
              </a:buClr>
              <a:buNone/>
              <a:defRPr lang="it-IT" sz="1000" i="0" kern="1200" baseline="0" dirty="0" smtClean="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r>
              <a:rPr lang="it-IT" dirty="0"/>
              <a:t>Inserisci qui il tuo testo</a:t>
            </a:r>
          </a:p>
        </p:txBody>
      </p:sp>
      <p:sp>
        <p:nvSpPr>
          <p:cNvPr id="12" name="Segnaposto contenuto 5"/>
          <p:cNvSpPr>
            <a:spLocks noGrp="1"/>
          </p:cNvSpPr>
          <p:nvPr>
            <p:ph sz="quarter" idx="18" hasCustomPrompt="1"/>
          </p:nvPr>
        </p:nvSpPr>
        <p:spPr>
          <a:xfrm>
            <a:off x="6343832" y="3827313"/>
            <a:ext cx="3960000" cy="802097"/>
          </a:xfrm>
        </p:spPr>
        <p:txBody>
          <a:bodyPr>
            <a:normAutofit/>
          </a:bodyPr>
          <a:lstStyle>
            <a:lvl1pPr>
              <a:buClr>
                <a:schemeClr val="bg1">
                  <a:lumMod val="50000"/>
                </a:schemeClr>
              </a:buClr>
              <a:buNone/>
              <a:defRPr lang="it-IT" sz="1000" i="0" kern="1200" baseline="0" dirty="0" smtClean="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r>
              <a:rPr lang="it-IT" dirty="0"/>
              <a:t>Inserisci qui il tuo testo</a:t>
            </a:r>
          </a:p>
        </p:txBody>
      </p:sp>
      <p:sp>
        <p:nvSpPr>
          <p:cNvPr id="13" name="Segnaposto testo 4"/>
          <p:cNvSpPr>
            <a:spLocks noGrp="1"/>
          </p:cNvSpPr>
          <p:nvPr>
            <p:ph type="body" sz="quarter" idx="19" hasCustomPrompt="1"/>
          </p:nvPr>
        </p:nvSpPr>
        <p:spPr>
          <a:xfrm>
            <a:off x="6322963" y="5088235"/>
            <a:ext cx="3960000" cy="349919"/>
          </a:xfrm>
          <a:noFill/>
          <a:ln>
            <a:noFill/>
          </a:ln>
        </p:spPr>
        <p:txBody>
          <a:bodyPr vert="horz" wrap="square" lIns="99551" tIns="49775" rIns="99551" bIns="49775" numCol="1" anchor="b" anchorCtr="0" compatLnSpc="1">
            <a:prstTxWarp prst="textNoShape">
              <a:avLst/>
            </a:prstTxWarp>
          </a:bodyPr>
          <a:lstStyle>
            <a:lvl1pPr>
              <a:defRPr lang="it-IT" sz="21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4" name="Segnaposto contenuto 5"/>
          <p:cNvSpPr>
            <a:spLocks noGrp="1"/>
          </p:cNvSpPr>
          <p:nvPr>
            <p:ph sz="quarter" idx="20" hasCustomPrompt="1"/>
          </p:nvPr>
        </p:nvSpPr>
        <p:spPr>
          <a:xfrm>
            <a:off x="6322963" y="5438154"/>
            <a:ext cx="3960000" cy="851380"/>
          </a:xfrm>
        </p:spPr>
        <p:txBody>
          <a:bodyPr>
            <a:normAutofit/>
          </a:bodyPr>
          <a:lstStyle>
            <a:lvl1pPr>
              <a:buClr>
                <a:schemeClr val="bg1">
                  <a:lumMod val="50000"/>
                </a:schemeClr>
              </a:buClr>
              <a:buNone/>
              <a:defRPr lang="it-IT" sz="1000" i="0" kern="1200" baseline="0" dirty="0" smtClean="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r>
              <a:rPr lang="it-IT" dirty="0"/>
              <a:t>Inserisci qui il tuo testo</a:t>
            </a:r>
          </a:p>
        </p:txBody>
      </p:sp>
      <p:sp>
        <p:nvSpPr>
          <p:cNvPr id="16" name="CasellaDiTesto 15"/>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3273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meline icone">
    <p:spTree>
      <p:nvGrpSpPr>
        <p:cNvPr id="1" name=""/>
        <p:cNvGrpSpPr/>
        <p:nvPr/>
      </p:nvGrpSpPr>
      <p:grpSpPr>
        <a:xfrm>
          <a:off x="0" y="0"/>
          <a:ext cx="0" cy="0"/>
          <a:chOff x="0" y="0"/>
          <a:chExt cx="0" cy="0"/>
        </a:xfrm>
      </p:grpSpPr>
      <p:pic>
        <p:nvPicPr>
          <p:cNvPr id="9" name="Immagin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dirty="0"/>
              <a:t>Fare clic per modificare lo stile del titolo</a:t>
            </a:r>
          </a:p>
        </p:txBody>
      </p:sp>
      <p:sp>
        <p:nvSpPr>
          <p:cNvPr id="3" name="Segnaposto contenuto 5"/>
          <p:cNvSpPr>
            <a:spLocks noGrp="1"/>
          </p:cNvSpPr>
          <p:nvPr>
            <p:ph sz="quarter" idx="16" hasCustomPrompt="1"/>
          </p:nvPr>
        </p:nvSpPr>
        <p:spPr>
          <a:xfrm>
            <a:off x="1511292" y="3765428"/>
            <a:ext cx="1944000"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cxnSp>
        <p:nvCxnSpPr>
          <p:cNvPr id="4" name="Connettore 1 13"/>
          <p:cNvCxnSpPr/>
          <p:nvPr userDrawn="1"/>
        </p:nvCxnSpPr>
        <p:spPr>
          <a:xfrm>
            <a:off x="2778976" y="3437240"/>
            <a:ext cx="634436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Ovale 22"/>
          <p:cNvSpPr/>
          <p:nvPr userDrawn="1"/>
        </p:nvSpPr>
        <p:spPr>
          <a:xfrm>
            <a:off x="5868428" y="3311647"/>
            <a:ext cx="251186" cy="251186"/>
          </a:xfrm>
          <a:prstGeom prst="ellipse">
            <a:avLst/>
          </a:prstGeom>
          <a:solidFill>
            <a:srgbClr val="233B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cxnSp>
        <p:nvCxnSpPr>
          <p:cNvPr id="24" name="Connettore 1 1026"/>
          <p:cNvCxnSpPr>
            <a:stCxn id="23" idx="4"/>
          </p:cNvCxnSpPr>
          <p:nvPr userDrawn="1"/>
        </p:nvCxnSpPr>
        <p:spPr>
          <a:xfrm>
            <a:off x="5994021" y="3562833"/>
            <a:ext cx="0" cy="1620000"/>
          </a:xfrm>
          <a:prstGeom prst="line">
            <a:avLst/>
          </a:prstGeom>
          <a:ln w="28575">
            <a:solidFill>
              <a:srgbClr val="233B9E"/>
            </a:solidFill>
            <a:prstDash val="sysDash"/>
          </a:ln>
        </p:spPr>
        <p:style>
          <a:lnRef idx="1">
            <a:schemeClr val="accent1"/>
          </a:lnRef>
          <a:fillRef idx="0">
            <a:schemeClr val="accent1"/>
          </a:fillRef>
          <a:effectRef idx="0">
            <a:schemeClr val="accent1"/>
          </a:effectRef>
          <a:fontRef idx="minor">
            <a:schemeClr val="tx1"/>
          </a:fontRef>
        </p:style>
      </p:cxnSp>
      <p:sp>
        <p:nvSpPr>
          <p:cNvPr id="25" name="Segnaposto contenuto 5"/>
          <p:cNvSpPr>
            <a:spLocks noGrp="1"/>
          </p:cNvSpPr>
          <p:nvPr>
            <p:ph sz="quarter" idx="17" hasCustomPrompt="1"/>
          </p:nvPr>
        </p:nvSpPr>
        <p:spPr>
          <a:xfrm>
            <a:off x="3734343" y="3765428"/>
            <a:ext cx="1944000"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26" name="Segnaposto contenuto 5"/>
          <p:cNvSpPr>
            <a:spLocks noGrp="1"/>
          </p:cNvSpPr>
          <p:nvPr>
            <p:ph sz="quarter" idx="18" hasCustomPrompt="1"/>
          </p:nvPr>
        </p:nvSpPr>
        <p:spPr>
          <a:xfrm>
            <a:off x="6354183" y="3765428"/>
            <a:ext cx="1944000"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27" name="Segnaposto contenuto 5"/>
          <p:cNvSpPr>
            <a:spLocks noGrp="1"/>
          </p:cNvSpPr>
          <p:nvPr>
            <p:ph sz="quarter" idx="19" hasCustomPrompt="1"/>
          </p:nvPr>
        </p:nvSpPr>
        <p:spPr>
          <a:xfrm>
            <a:off x="8658344" y="3765428"/>
            <a:ext cx="1944000"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28" name="Segnaposto contenuto 5"/>
          <p:cNvSpPr>
            <a:spLocks noGrp="1"/>
          </p:cNvSpPr>
          <p:nvPr>
            <p:ph sz="quarter" idx="20" hasCustomPrompt="1"/>
          </p:nvPr>
        </p:nvSpPr>
        <p:spPr>
          <a:xfrm>
            <a:off x="4516437" y="5220506"/>
            <a:ext cx="3067777"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16" name="CasellaDiTesto 15"/>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1941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bianca - stampa">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olo 1"/>
          <p:cNvSpPr>
            <a:spLocks noGrp="1"/>
          </p:cNvSpPr>
          <p:nvPr>
            <p:ph type="title" hasCustomPrompt="1"/>
          </p:nvPr>
        </p:nvSpPr>
        <p:spPr>
          <a:xfrm>
            <a:off x="2689485" y="4415482"/>
            <a:ext cx="7224754" cy="675508"/>
          </a:xfrm>
        </p:spPr>
        <p:txBody>
          <a:bodyPr anchor="b">
            <a:normAutofit/>
          </a:bodyPr>
          <a:lstStyle>
            <a:lvl1pPr algn="ctr">
              <a:defRPr sz="4400">
                <a:solidFill>
                  <a:srgbClr val="234F9E"/>
                </a:solidFill>
                <a:latin typeface="Arial Narrow" panose="020B0606020202030204" pitchFamily="34" charset="0"/>
              </a:defRPr>
            </a:lvl1pPr>
          </a:lstStyle>
          <a:p>
            <a:r>
              <a:rPr lang="it-IT" dirty="0"/>
              <a:t>Inserisci titolo presentazione</a:t>
            </a:r>
          </a:p>
        </p:txBody>
      </p:sp>
      <p:sp>
        <p:nvSpPr>
          <p:cNvPr id="4" name="Segnaposto testo 2"/>
          <p:cNvSpPr>
            <a:spLocks noGrp="1"/>
          </p:cNvSpPr>
          <p:nvPr>
            <p:ph type="body" idx="1" hasCustomPrompt="1"/>
          </p:nvPr>
        </p:nvSpPr>
        <p:spPr>
          <a:xfrm>
            <a:off x="3365031" y="5090990"/>
            <a:ext cx="5931415" cy="882729"/>
          </a:xfrm>
        </p:spPr>
        <p:txBody>
          <a:bodyPr>
            <a:normAutofit/>
          </a:bodyPr>
          <a:lstStyle>
            <a:lvl1pPr marL="0" indent="0" algn="ctr">
              <a:buNone/>
              <a:defRPr sz="2000" baseline="0">
                <a:solidFill>
                  <a:srgbClr val="234F9E"/>
                </a:solidFill>
                <a:latin typeface="Arial Narrow" panose="020B0606020202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dirty="0"/>
              <a:t>A cura di Nome ufficio - nome società</a:t>
            </a:r>
            <a:br>
              <a:rPr lang="it-IT" dirty="0"/>
            </a:br>
            <a:r>
              <a:rPr lang="it-IT" dirty="0"/>
              <a:t>Roma, 4 giugno 2019 </a:t>
            </a:r>
          </a:p>
        </p:txBody>
      </p:sp>
    </p:spTree>
    <p:extLst>
      <p:ext uri="{BB962C8B-B14F-4D97-AF65-F5344CB8AC3E}">
        <p14:creationId xmlns:p14="http://schemas.microsoft.com/office/powerpoint/2010/main" val="29942339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me line testo">
    <p:spTree>
      <p:nvGrpSpPr>
        <p:cNvPr id="1" name=""/>
        <p:cNvGrpSpPr/>
        <p:nvPr/>
      </p:nvGrpSpPr>
      <p:grpSpPr>
        <a:xfrm>
          <a:off x="0" y="0"/>
          <a:ext cx="0" cy="0"/>
          <a:chOff x="0" y="0"/>
          <a:chExt cx="0" cy="0"/>
        </a:xfrm>
      </p:grpSpPr>
      <p:pic>
        <p:nvPicPr>
          <p:cNvPr id="27" name="Immagin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a:t>Fare clic per modificare lo stile del titolo</a:t>
            </a:r>
          </a:p>
        </p:txBody>
      </p:sp>
      <p:cxnSp>
        <p:nvCxnSpPr>
          <p:cNvPr id="5" name="Connettore diritto 4"/>
          <p:cNvCxnSpPr/>
          <p:nvPr userDrawn="1"/>
        </p:nvCxnSpPr>
        <p:spPr>
          <a:xfrm>
            <a:off x="1842620" y="3530727"/>
            <a:ext cx="0" cy="72000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6" name="Ovale 5"/>
          <p:cNvSpPr/>
          <p:nvPr userDrawn="1"/>
        </p:nvSpPr>
        <p:spPr>
          <a:xfrm>
            <a:off x="1788620" y="3391123"/>
            <a:ext cx="108000" cy="108000"/>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7" name="Segnaposto testo 4"/>
          <p:cNvSpPr>
            <a:spLocks noGrp="1"/>
          </p:cNvSpPr>
          <p:nvPr>
            <p:ph type="body" sz="quarter" idx="3" hasCustomPrompt="1"/>
          </p:nvPr>
        </p:nvSpPr>
        <p:spPr>
          <a:xfrm>
            <a:off x="838201" y="2218188"/>
            <a:ext cx="2102708" cy="349919"/>
          </a:xfrm>
          <a:noFill/>
          <a:ln>
            <a:noFill/>
          </a:ln>
        </p:spPr>
        <p:txBody>
          <a:bodyPr vert="horz" wrap="square" lIns="99551" tIns="49775" rIns="99551" bIns="49775" numCol="1" anchor="b" anchorCtr="0" compatLnSpc="1">
            <a:prstTxWarp prst="textNoShape">
              <a:avLst/>
            </a:prstTxWarp>
          </a:bodyPr>
          <a:lstStyle>
            <a:lvl1pP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8" name="Segnaposto contenuto 5"/>
          <p:cNvSpPr>
            <a:spLocks noGrp="1"/>
          </p:cNvSpPr>
          <p:nvPr>
            <p:ph sz="quarter" idx="4" hasCustomPrompt="1"/>
          </p:nvPr>
        </p:nvSpPr>
        <p:spPr>
          <a:xfrm>
            <a:off x="842757" y="2568108"/>
            <a:ext cx="2098152" cy="727180"/>
          </a:xfrm>
        </p:spPr>
        <p:txBody>
          <a:bodyPr>
            <a:normAutofit/>
          </a:bodyPr>
          <a:lstStyle>
            <a:lvl1pP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cxnSp>
        <p:nvCxnSpPr>
          <p:cNvPr id="10" name="Connettore diritto 9"/>
          <p:cNvCxnSpPr/>
          <p:nvPr userDrawn="1"/>
        </p:nvCxnSpPr>
        <p:spPr>
          <a:xfrm>
            <a:off x="5698817" y="3541656"/>
            <a:ext cx="0" cy="72000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11" name="Ovale 10"/>
          <p:cNvSpPr/>
          <p:nvPr userDrawn="1"/>
        </p:nvSpPr>
        <p:spPr>
          <a:xfrm>
            <a:off x="5639805" y="3403477"/>
            <a:ext cx="108000" cy="108000"/>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12" name="Segnaposto testo 4"/>
          <p:cNvSpPr>
            <a:spLocks noGrp="1"/>
          </p:cNvSpPr>
          <p:nvPr>
            <p:ph type="body" sz="quarter" idx="10" hasCustomPrompt="1"/>
          </p:nvPr>
        </p:nvSpPr>
        <p:spPr>
          <a:xfrm>
            <a:off x="4689386" y="2222304"/>
            <a:ext cx="2102708" cy="349919"/>
          </a:xfrm>
          <a:noFill/>
          <a:ln>
            <a:noFill/>
          </a:ln>
        </p:spPr>
        <p:txBody>
          <a:bodyPr vert="horz" wrap="square" lIns="99551" tIns="49775" rIns="99551" bIns="49775" numCol="1" anchor="b" anchorCtr="0" compatLnSpc="1">
            <a:prstTxWarp prst="textNoShape">
              <a:avLst/>
            </a:prstTxWarp>
          </a:bodyPr>
          <a:lstStyle>
            <a:lvl1pP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3" name="Segnaposto contenuto 5"/>
          <p:cNvSpPr>
            <a:spLocks noGrp="1"/>
          </p:cNvSpPr>
          <p:nvPr>
            <p:ph sz="quarter" idx="11" hasCustomPrompt="1"/>
          </p:nvPr>
        </p:nvSpPr>
        <p:spPr>
          <a:xfrm>
            <a:off x="4693942" y="2572224"/>
            <a:ext cx="2098152" cy="727180"/>
          </a:xfrm>
        </p:spPr>
        <p:txBody>
          <a:bodyPr>
            <a:normAutofit/>
          </a:bodyPr>
          <a:lstStyle>
            <a:lvl1pP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cxnSp>
        <p:nvCxnSpPr>
          <p:cNvPr id="14" name="Connettore diritto 13"/>
          <p:cNvCxnSpPr/>
          <p:nvPr userDrawn="1"/>
        </p:nvCxnSpPr>
        <p:spPr>
          <a:xfrm>
            <a:off x="10295497" y="3574608"/>
            <a:ext cx="0" cy="72000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15" name="Ovale 14"/>
          <p:cNvSpPr/>
          <p:nvPr userDrawn="1"/>
        </p:nvSpPr>
        <p:spPr>
          <a:xfrm>
            <a:off x="10236485" y="3419953"/>
            <a:ext cx="108000" cy="108000"/>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16" name="Segnaposto testo 4"/>
          <p:cNvSpPr>
            <a:spLocks noGrp="1"/>
          </p:cNvSpPr>
          <p:nvPr>
            <p:ph type="body" sz="quarter" idx="12" hasCustomPrompt="1"/>
          </p:nvPr>
        </p:nvSpPr>
        <p:spPr>
          <a:xfrm>
            <a:off x="9286066" y="2255256"/>
            <a:ext cx="2102708" cy="349919"/>
          </a:xfrm>
          <a:noFill/>
          <a:ln>
            <a:noFill/>
          </a:ln>
        </p:spPr>
        <p:txBody>
          <a:bodyPr vert="horz" wrap="square" lIns="99551" tIns="49775" rIns="99551" bIns="49775" numCol="1" anchor="b" anchorCtr="0" compatLnSpc="1">
            <a:prstTxWarp prst="textNoShape">
              <a:avLst/>
            </a:prstTxWarp>
          </a:bodyPr>
          <a:lstStyle>
            <a:lvl1pP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7" name="Segnaposto contenuto 5"/>
          <p:cNvSpPr>
            <a:spLocks noGrp="1"/>
          </p:cNvSpPr>
          <p:nvPr>
            <p:ph sz="quarter" idx="13" hasCustomPrompt="1"/>
          </p:nvPr>
        </p:nvSpPr>
        <p:spPr>
          <a:xfrm>
            <a:off x="9290622" y="2605176"/>
            <a:ext cx="2098152" cy="727180"/>
          </a:xfrm>
        </p:spPr>
        <p:txBody>
          <a:bodyPr>
            <a:normAutofit/>
          </a:bodyPr>
          <a:lstStyle>
            <a:lvl1pP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cxnSp>
        <p:nvCxnSpPr>
          <p:cNvPr id="22" name="Connettore diritto 21"/>
          <p:cNvCxnSpPr/>
          <p:nvPr userDrawn="1"/>
        </p:nvCxnSpPr>
        <p:spPr>
          <a:xfrm>
            <a:off x="3708469" y="4317020"/>
            <a:ext cx="0" cy="72000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23" name="Ovale 22"/>
          <p:cNvSpPr/>
          <p:nvPr userDrawn="1"/>
        </p:nvSpPr>
        <p:spPr>
          <a:xfrm>
            <a:off x="3652179" y="5069972"/>
            <a:ext cx="108000" cy="108000"/>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24" name="Segnaposto testo 4"/>
          <p:cNvSpPr>
            <a:spLocks noGrp="1"/>
          </p:cNvSpPr>
          <p:nvPr>
            <p:ph type="body" sz="quarter" idx="14" hasCustomPrompt="1"/>
          </p:nvPr>
        </p:nvSpPr>
        <p:spPr>
          <a:xfrm>
            <a:off x="2734705" y="5237433"/>
            <a:ext cx="2102708" cy="349919"/>
          </a:xfrm>
          <a:noFill/>
          <a:ln>
            <a:noFill/>
          </a:ln>
        </p:spPr>
        <p:txBody>
          <a:bodyPr vert="horz" wrap="square" lIns="99551" tIns="49775" rIns="99551" bIns="49775" numCol="1" anchor="b" anchorCtr="0" compatLnSpc="1">
            <a:prstTxWarp prst="textNoShape">
              <a:avLst/>
            </a:prstTxWarp>
          </a:bodyPr>
          <a:lstStyle>
            <a:lvl1pP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25" name="Segnaposto contenuto 5"/>
          <p:cNvSpPr>
            <a:spLocks noGrp="1"/>
          </p:cNvSpPr>
          <p:nvPr>
            <p:ph sz="quarter" idx="15" hasCustomPrompt="1"/>
          </p:nvPr>
        </p:nvSpPr>
        <p:spPr>
          <a:xfrm>
            <a:off x="2731023" y="5587353"/>
            <a:ext cx="2098152" cy="727180"/>
          </a:xfrm>
        </p:spPr>
        <p:txBody>
          <a:bodyPr>
            <a:normAutofit/>
          </a:bodyPr>
          <a:lstStyle>
            <a:lvl1pP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cxnSp>
        <p:nvCxnSpPr>
          <p:cNvPr id="31" name="Connettore diritto 30"/>
          <p:cNvCxnSpPr/>
          <p:nvPr userDrawn="1"/>
        </p:nvCxnSpPr>
        <p:spPr>
          <a:xfrm>
            <a:off x="8020977" y="4296422"/>
            <a:ext cx="0" cy="72000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32" name="Ovale 31"/>
          <p:cNvSpPr/>
          <p:nvPr userDrawn="1"/>
        </p:nvSpPr>
        <p:spPr>
          <a:xfrm>
            <a:off x="7964687" y="5049374"/>
            <a:ext cx="108000" cy="108000"/>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33" name="Segnaposto testo 4"/>
          <p:cNvSpPr>
            <a:spLocks noGrp="1"/>
          </p:cNvSpPr>
          <p:nvPr>
            <p:ph type="body" sz="quarter" idx="16" hasCustomPrompt="1"/>
          </p:nvPr>
        </p:nvSpPr>
        <p:spPr>
          <a:xfrm>
            <a:off x="7047213" y="5216835"/>
            <a:ext cx="2102708" cy="349919"/>
          </a:xfrm>
          <a:noFill/>
          <a:ln>
            <a:noFill/>
          </a:ln>
        </p:spPr>
        <p:txBody>
          <a:bodyPr vert="horz" wrap="square" lIns="99551" tIns="49775" rIns="99551" bIns="49775" numCol="1" anchor="b" anchorCtr="0" compatLnSpc="1">
            <a:prstTxWarp prst="textNoShape">
              <a:avLst/>
            </a:prstTxWarp>
          </a:bodyPr>
          <a:lstStyle>
            <a:lvl1pP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34" name="Segnaposto contenuto 5"/>
          <p:cNvSpPr>
            <a:spLocks noGrp="1"/>
          </p:cNvSpPr>
          <p:nvPr>
            <p:ph sz="quarter" idx="17" hasCustomPrompt="1"/>
          </p:nvPr>
        </p:nvSpPr>
        <p:spPr>
          <a:xfrm>
            <a:off x="7043531" y="5566755"/>
            <a:ext cx="2098152" cy="727180"/>
          </a:xfrm>
        </p:spPr>
        <p:txBody>
          <a:bodyPr>
            <a:normAutofit/>
          </a:bodyPr>
          <a:lstStyle>
            <a:lvl1pP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4" name="Rettangolo 3"/>
          <p:cNvSpPr/>
          <p:nvPr userDrawn="1"/>
        </p:nvSpPr>
        <p:spPr>
          <a:xfrm>
            <a:off x="838199" y="4250728"/>
            <a:ext cx="10550575" cy="144000"/>
          </a:xfrm>
          <a:prstGeom prst="rect">
            <a:avLst/>
          </a:prstGeom>
          <a:solidFill>
            <a:srgbClr val="234F9E"/>
          </a:solidFill>
          <a:ln>
            <a:solidFill>
              <a:srgbClr val="234F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6" name="CasellaDiTesto 25"/>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4464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meline testo verticale">
    <p:spTree>
      <p:nvGrpSpPr>
        <p:cNvPr id="1" name=""/>
        <p:cNvGrpSpPr/>
        <p:nvPr/>
      </p:nvGrpSpPr>
      <p:grpSpPr>
        <a:xfrm>
          <a:off x="0" y="0"/>
          <a:ext cx="0" cy="0"/>
          <a:chOff x="0" y="0"/>
          <a:chExt cx="0" cy="0"/>
        </a:xfrm>
      </p:grpSpPr>
      <p:pic>
        <p:nvPicPr>
          <p:cNvPr id="20" name="Immagin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dirty="0"/>
              <a:t>Fare clic per modificare lo stile del titolo</a:t>
            </a:r>
          </a:p>
        </p:txBody>
      </p:sp>
      <p:sp>
        <p:nvSpPr>
          <p:cNvPr id="3" name="Segnaposto testo 4"/>
          <p:cNvSpPr>
            <a:spLocks noGrp="1"/>
          </p:cNvSpPr>
          <p:nvPr>
            <p:ph type="body" sz="quarter" idx="3" hasCustomPrompt="1"/>
          </p:nvPr>
        </p:nvSpPr>
        <p:spPr>
          <a:xfrm>
            <a:off x="5934750" y="3203423"/>
            <a:ext cx="3936430" cy="349919"/>
          </a:xfrm>
          <a:noFill/>
          <a:ln>
            <a:noFill/>
          </a:ln>
        </p:spPr>
        <p:txBody>
          <a:bodyPr vert="horz" wrap="square" lIns="99551" tIns="49775" rIns="99551" bIns="49775" numCol="1" anchor="b" anchorCtr="0" compatLnSpc="1">
            <a:prstTxWarp prst="textNoShape">
              <a:avLst/>
            </a:prstTxWarp>
          </a:bodyPr>
          <a:lstStyle>
            <a:lvl1pP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4" name="Segnaposto contenuto 5"/>
          <p:cNvSpPr>
            <a:spLocks noGrp="1"/>
          </p:cNvSpPr>
          <p:nvPr>
            <p:ph sz="quarter" idx="4" hasCustomPrompt="1"/>
          </p:nvPr>
        </p:nvSpPr>
        <p:spPr>
          <a:xfrm>
            <a:off x="5939306" y="3553343"/>
            <a:ext cx="3931873" cy="727180"/>
          </a:xfrm>
        </p:spPr>
        <p:txBody>
          <a:bodyPr>
            <a:normAutofit/>
          </a:bodyPr>
          <a:lstStyle>
            <a:lvl1pP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5" name="Sottotitolo 2"/>
          <p:cNvSpPr>
            <a:spLocks noGrp="1"/>
          </p:cNvSpPr>
          <p:nvPr>
            <p:ph type="subTitle" idx="10" hasCustomPrompt="1"/>
          </p:nvPr>
        </p:nvSpPr>
        <p:spPr>
          <a:xfrm>
            <a:off x="5939306" y="2874399"/>
            <a:ext cx="1656000" cy="315882"/>
          </a:xfrm>
        </p:spPr>
        <p:txBody>
          <a:bodyPr/>
          <a:lstStyle>
            <a:lvl1pPr marL="0" indent="0" algn="l">
              <a:buNone/>
              <a:defRPr sz="1300" i="0" baseline="0">
                <a:solidFill>
                  <a:srgbClr val="A6A6A6"/>
                </a:solidFill>
                <a:latin typeface="Arial Narrow" panose="020B0606020202030204" pitchFamily="34" charset="0"/>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giorno mese anno</a:t>
            </a:r>
          </a:p>
        </p:txBody>
      </p:sp>
      <p:cxnSp>
        <p:nvCxnSpPr>
          <p:cNvPr id="6" name="Connettore diritto 5"/>
          <p:cNvCxnSpPr/>
          <p:nvPr userDrawn="1"/>
        </p:nvCxnSpPr>
        <p:spPr>
          <a:xfrm>
            <a:off x="5604081" y="1914681"/>
            <a:ext cx="0" cy="453600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7" name="Ovale 6"/>
          <p:cNvSpPr/>
          <p:nvPr userDrawn="1"/>
        </p:nvSpPr>
        <p:spPr>
          <a:xfrm>
            <a:off x="5503875" y="2331886"/>
            <a:ext cx="200412" cy="200412"/>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8" name="Ovale 7"/>
          <p:cNvSpPr/>
          <p:nvPr userDrawn="1"/>
        </p:nvSpPr>
        <p:spPr>
          <a:xfrm>
            <a:off x="5503875" y="3278615"/>
            <a:ext cx="200412" cy="200412"/>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9" name="Ovale 8"/>
          <p:cNvSpPr/>
          <p:nvPr userDrawn="1"/>
        </p:nvSpPr>
        <p:spPr>
          <a:xfrm>
            <a:off x="5503875" y="4650317"/>
            <a:ext cx="200412" cy="200412"/>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10" name="Ovale 9"/>
          <p:cNvSpPr/>
          <p:nvPr userDrawn="1"/>
        </p:nvSpPr>
        <p:spPr>
          <a:xfrm>
            <a:off x="5503875" y="5604093"/>
            <a:ext cx="200412" cy="200412"/>
          </a:xfrm>
          <a:prstGeom prst="ellipse">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Arial Narrow" panose="020B0606020202030204" pitchFamily="34" charset="0"/>
            </a:endParaRPr>
          </a:p>
        </p:txBody>
      </p:sp>
      <p:sp>
        <p:nvSpPr>
          <p:cNvPr id="11" name="Segnaposto testo 4"/>
          <p:cNvSpPr>
            <a:spLocks noGrp="1"/>
          </p:cNvSpPr>
          <p:nvPr>
            <p:ph type="body" sz="quarter" idx="11" hasCustomPrompt="1"/>
          </p:nvPr>
        </p:nvSpPr>
        <p:spPr>
          <a:xfrm>
            <a:off x="5926972" y="5481386"/>
            <a:ext cx="3936430" cy="349919"/>
          </a:xfrm>
          <a:noFill/>
          <a:ln>
            <a:noFill/>
          </a:ln>
        </p:spPr>
        <p:txBody>
          <a:bodyPr vert="horz" wrap="square" lIns="99551" tIns="49775" rIns="99551" bIns="49775" numCol="1" anchor="b" anchorCtr="0" compatLnSpc="1">
            <a:prstTxWarp prst="textNoShape">
              <a:avLst/>
            </a:prstTxWarp>
          </a:bodyPr>
          <a:lstStyle>
            <a:lvl1pP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2" name="Segnaposto contenuto 5"/>
          <p:cNvSpPr>
            <a:spLocks noGrp="1"/>
          </p:cNvSpPr>
          <p:nvPr>
            <p:ph sz="quarter" idx="12" hasCustomPrompt="1"/>
          </p:nvPr>
        </p:nvSpPr>
        <p:spPr>
          <a:xfrm>
            <a:off x="5926972" y="5831306"/>
            <a:ext cx="3931873" cy="617200"/>
          </a:xfrm>
        </p:spPr>
        <p:txBody>
          <a:bodyPr>
            <a:normAutofit/>
          </a:bodyPr>
          <a:lstStyle>
            <a:lvl1pPr marL="373315" marR="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marL="373315" marR="0" lvl="0" indent="-373315" algn="l" defTabSz="497754" rtl="0" eaLnBrk="1" fontAlgn="base" latinLnBrk="0" hangingPunct="1">
              <a:lnSpc>
                <a:spcPct val="100000"/>
              </a:lnSpc>
              <a:spcBef>
                <a:spcPts val="600"/>
              </a:spcBef>
              <a:spcAft>
                <a:spcPct val="0"/>
              </a:spcAft>
              <a:buClr>
                <a:schemeClr val="bg1">
                  <a:lumMod val="50000"/>
                </a:schemeClr>
              </a:buClr>
              <a:buSzTx/>
              <a:buFont typeface="Arial" charset="0"/>
              <a:buNone/>
              <a:tabLst/>
              <a:defRPr/>
            </a:pPr>
            <a:r>
              <a:rPr lang="it-IT" dirty="0"/>
              <a:t>Inserisci qui il tuo testo</a:t>
            </a:r>
          </a:p>
        </p:txBody>
      </p:sp>
      <p:sp>
        <p:nvSpPr>
          <p:cNvPr id="13" name="Segnaposto testo 4"/>
          <p:cNvSpPr>
            <a:spLocks noGrp="1"/>
          </p:cNvSpPr>
          <p:nvPr>
            <p:ph type="body" sz="quarter" idx="15" hasCustomPrompt="1"/>
          </p:nvPr>
        </p:nvSpPr>
        <p:spPr>
          <a:xfrm>
            <a:off x="1393528" y="2288408"/>
            <a:ext cx="3936430" cy="349919"/>
          </a:xfrm>
          <a:noFill/>
          <a:ln>
            <a:noFill/>
          </a:ln>
        </p:spPr>
        <p:txBody>
          <a:bodyPr vert="horz" wrap="square" lIns="99551" tIns="49775" rIns="99551" bIns="49775" numCol="1" anchor="b" anchorCtr="0" compatLnSpc="1">
            <a:prstTxWarp prst="textNoShape">
              <a:avLst/>
            </a:prstTxWarp>
          </a:bodyPr>
          <a:lstStyle>
            <a:lvl1pPr algn="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4" name="Segnaposto contenuto 5"/>
          <p:cNvSpPr>
            <a:spLocks noGrp="1"/>
          </p:cNvSpPr>
          <p:nvPr>
            <p:ph sz="quarter" idx="16" hasCustomPrompt="1"/>
          </p:nvPr>
        </p:nvSpPr>
        <p:spPr>
          <a:xfrm>
            <a:off x="1398085" y="2638327"/>
            <a:ext cx="3931873" cy="727180"/>
          </a:xfrm>
        </p:spPr>
        <p:txBody>
          <a:bodyPr>
            <a:normAutofit/>
          </a:bodyPr>
          <a:lstStyle>
            <a:lvl1pPr algn="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15" name="Segnaposto contenuto 5"/>
          <p:cNvSpPr>
            <a:spLocks noGrp="1"/>
          </p:cNvSpPr>
          <p:nvPr>
            <p:ph sz="quarter" idx="17" hasCustomPrompt="1"/>
          </p:nvPr>
        </p:nvSpPr>
        <p:spPr>
          <a:xfrm>
            <a:off x="5922903" y="5118325"/>
            <a:ext cx="1656000" cy="324000"/>
          </a:xfrm>
        </p:spPr>
        <p:txBody>
          <a:bodyPr/>
          <a:lstStyle>
            <a:lvl1pPr>
              <a:buClr>
                <a:schemeClr val="bg1">
                  <a:lumMod val="50000"/>
                </a:schemeClr>
              </a:buClr>
              <a:buNone/>
              <a:defRPr lang="it-IT" sz="1300" i="0" kern="1200" baseline="0" dirty="0" smtClean="0">
                <a:solidFill>
                  <a:srgbClr val="A6A6A6"/>
                </a:solidFill>
                <a:latin typeface="Arial Narrow" panose="020B0606020202030204" pitchFamily="34" charset="0"/>
                <a:ea typeface="ＭＳ Ｐゴシック" charset="0"/>
                <a:cs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r>
              <a:rPr lang="it-IT" dirty="0"/>
              <a:t>giorno mese anno</a:t>
            </a:r>
          </a:p>
        </p:txBody>
      </p:sp>
      <p:sp>
        <p:nvSpPr>
          <p:cNvPr id="16" name="Segnaposto contenuto 5"/>
          <p:cNvSpPr>
            <a:spLocks noGrp="1"/>
          </p:cNvSpPr>
          <p:nvPr>
            <p:ph sz="quarter" idx="18" hasCustomPrompt="1"/>
          </p:nvPr>
        </p:nvSpPr>
        <p:spPr>
          <a:xfrm>
            <a:off x="3645383" y="4221656"/>
            <a:ext cx="1656000" cy="324000"/>
          </a:xfrm>
        </p:spPr>
        <p:txBody>
          <a:bodyPr/>
          <a:lstStyle>
            <a:lvl1pPr>
              <a:buClr>
                <a:schemeClr val="bg1">
                  <a:lumMod val="50000"/>
                </a:schemeClr>
              </a:buClr>
              <a:buNone/>
              <a:defRPr lang="it-IT" sz="1300" i="0" kern="1200" baseline="0" dirty="0" smtClean="0">
                <a:solidFill>
                  <a:srgbClr val="A6A6A6"/>
                </a:solidFill>
                <a:latin typeface="Arial Narrow" panose="020B0606020202030204" pitchFamily="34" charset="0"/>
                <a:ea typeface="ＭＳ Ｐゴシック" charset="0"/>
                <a:cs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r>
              <a:rPr lang="it-IT" dirty="0"/>
              <a:t>giorno mese anno</a:t>
            </a:r>
          </a:p>
        </p:txBody>
      </p:sp>
      <p:sp>
        <p:nvSpPr>
          <p:cNvPr id="17" name="Segnaposto contenuto 5"/>
          <p:cNvSpPr>
            <a:spLocks noGrp="1"/>
          </p:cNvSpPr>
          <p:nvPr>
            <p:ph sz="quarter" idx="19" hasCustomPrompt="1"/>
          </p:nvPr>
        </p:nvSpPr>
        <p:spPr>
          <a:xfrm>
            <a:off x="3657600" y="1951449"/>
            <a:ext cx="1672358" cy="324000"/>
          </a:xfrm>
        </p:spPr>
        <p:txBody>
          <a:bodyPr/>
          <a:lstStyle>
            <a:lvl1pPr>
              <a:buClr>
                <a:schemeClr val="bg1">
                  <a:lumMod val="50000"/>
                </a:schemeClr>
              </a:buClr>
              <a:buNone/>
              <a:defRPr lang="it-IT" sz="1300" i="0" kern="1200" baseline="0" dirty="0" smtClean="0">
                <a:solidFill>
                  <a:srgbClr val="A6A6A6"/>
                </a:solidFill>
                <a:latin typeface="Arial Narrow" panose="020B0606020202030204" pitchFamily="34" charset="0"/>
                <a:ea typeface="ＭＳ Ｐゴシック" charset="0"/>
                <a:cs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r>
              <a:rPr lang="it-IT" dirty="0"/>
              <a:t>giorno mese anno</a:t>
            </a:r>
          </a:p>
        </p:txBody>
      </p:sp>
      <p:sp>
        <p:nvSpPr>
          <p:cNvPr id="18" name="Segnaposto testo 4"/>
          <p:cNvSpPr>
            <a:spLocks noGrp="1"/>
          </p:cNvSpPr>
          <p:nvPr>
            <p:ph type="body" sz="quarter" idx="13" hasCustomPrompt="1"/>
          </p:nvPr>
        </p:nvSpPr>
        <p:spPr>
          <a:xfrm>
            <a:off x="1362270" y="4568106"/>
            <a:ext cx="3936430" cy="349919"/>
          </a:xfrm>
          <a:noFill/>
          <a:ln>
            <a:noFill/>
          </a:ln>
        </p:spPr>
        <p:txBody>
          <a:bodyPr vert="horz" wrap="square" lIns="99551" tIns="49775" rIns="99551" bIns="49775" numCol="1" anchor="b" anchorCtr="0" compatLnSpc="1">
            <a:prstTxWarp prst="textNoShape">
              <a:avLst/>
            </a:prstTxWarp>
          </a:bodyPr>
          <a:lstStyle>
            <a:lvl1pPr algn="r">
              <a:defRPr lang="it-IT" sz="2000" b="1" baseline="0" dirty="0" smtClean="0">
                <a:solidFill>
                  <a:srgbClr val="234F9E"/>
                </a:solidFill>
                <a:latin typeface="Arial Narrow" panose="020B0606020202030204" pitchFamily="34" charset="0"/>
              </a:defRPr>
            </a:lvl1pPr>
          </a:lstStyle>
          <a:p>
            <a:pPr marL="0" lvl="0" indent="0">
              <a:buNone/>
            </a:pPr>
            <a:r>
              <a:rPr lang="it-IT" dirty="0"/>
              <a:t>INSERISCI TITOLO</a:t>
            </a:r>
          </a:p>
        </p:txBody>
      </p:sp>
      <p:sp>
        <p:nvSpPr>
          <p:cNvPr id="19" name="Segnaposto contenuto 5"/>
          <p:cNvSpPr>
            <a:spLocks noGrp="1"/>
          </p:cNvSpPr>
          <p:nvPr>
            <p:ph sz="quarter" idx="14" hasCustomPrompt="1"/>
          </p:nvPr>
        </p:nvSpPr>
        <p:spPr>
          <a:xfrm>
            <a:off x="1366827" y="4918025"/>
            <a:ext cx="3931873" cy="727180"/>
          </a:xfrm>
        </p:spPr>
        <p:txBody>
          <a:bodyPr>
            <a:normAutofit/>
          </a:bodyPr>
          <a:lstStyle>
            <a:lvl1pPr algn="r">
              <a:buClr>
                <a:schemeClr val="bg1">
                  <a:lumMod val="50000"/>
                </a:schemeClr>
              </a:buClr>
              <a:buNone/>
              <a:defRPr sz="1100">
                <a:solidFill>
                  <a:srgbClr val="414141"/>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21" name="CasellaDiTesto 20"/>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514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dice icone">
    <p:spTree>
      <p:nvGrpSpPr>
        <p:cNvPr id="1" name=""/>
        <p:cNvGrpSpPr/>
        <p:nvPr/>
      </p:nvGrpSpPr>
      <p:grpSpPr>
        <a:xfrm>
          <a:off x="0" y="0"/>
          <a:ext cx="0" cy="0"/>
          <a:chOff x="0" y="0"/>
          <a:chExt cx="0" cy="0"/>
        </a:xfrm>
      </p:grpSpPr>
      <p:pic>
        <p:nvPicPr>
          <p:cNvPr id="7" name="Immagin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hasCustomPrompt="1"/>
          </p:nvPr>
        </p:nvSpPr>
        <p:spPr>
          <a:xfrm>
            <a:off x="789271" y="2146579"/>
            <a:ext cx="5207267" cy="856502"/>
          </a:xfrm>
        </p:spPr>
        <p:txBody>
          <a:bodyPr>
            <a:normAutofit/>
          </a:bodyPr>
          <a:lstStyle>
            <a:lvl1pPr algn="r">
              <a:defRPr sz="4000">
                <a:latin typeface="Arial" panose="020B0604020202020204" pitchFamily="34" charset="0"/>
                <a:cs typeface="Arial" panose="020B0604020202020204" pitchFamily="34" charset="0"/>
              </a:defRPr>
            </a:lvl1pPr>
          </a:lstStyle>
          <a:p>
            <a:r>
              <a:rPr lang="it-IT" dirty="0"/>
              <a:t>Inserisci titolo</a:t>
            </a:r>
          </a:p>
        </p:txBody>
      </p:sp>
      <p:sp>
        <p:nvSpPr>
          <p:cNvPr id="3" name="Shape 65"/>
          <p:cNvSpPr/>
          <p:nvPr userDrawn="1"/>
        </p:nvSpPr>
        <p:spPr>
          <a:xfrm flipV="1">
            <a:off x="6245624" y="1577473"/>
            <a:ext cx="1" cy="3768986"/>
          </a:xfrm>
          <a:prstGeom prst="line">
            <a:avLst/>
          </a:prstGeom>
          <a:ln w="139700">
            <a:solidFill>
              <a:srgbClr val="234F9E"/>
            </a:solidFill>
            <a:miter lim="400000"/>
          </a:ln>
        </p:spPr>
        <p:txBody>
          <a:bodyPr lIns="39388" tIns="39388" rIns="39388" bIns="39388" anchor="ctr"/>
          <a:lstStyle/>
          <a:p>
            <a:pPr algn="ctr">
              <a:lnSpc>
                <a:spcPct val="100000"/>
              </a:lnSpc>
              <a:defRPr sz="3200" spc="0">
                <a:solidFill>
                  <a:srgbClr val="000000"/>
                </a:solidFill>
                <a:latin typeface="Helvetica Light"/>
                <a:ea typeface="Helvetica Light"/>
                <a:cs typeface="Helvetica Light"/>
                <a:sym typeface="Helvetica Light"/>
              </a:defRPr>
            </a:pPr>
            <a:endParaRPr sz="1764"/>
          </a:p>
        </p:txBody>
      </p:sp>
      <p:sp>
        <p:nvSpPr>
          <p:cNvPr id="6" name="CasellaDiTesto 5"/>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413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dice">
    <p:spTree>
      <p:nvGrpSpPr>
        <p:cNvPr id="1" name=""/>
        <p:cNvGrpSpPr/>
        <p:nvPr/>
      </p:nvGrpSpPr>
      <p:grpSpPr>
        <a:xfrm>
          <a:off x="0" y="0"/>
          <a:ext cx="0" cy="0"/>
          <a:chOff x="0" y="0"/>
          <a:chExt cx="0" cy="0"/>
        </a:xfrm>
      </p:grpSpPr>
      <p:pic>
        <p:nvPicPr>
          <p:cNvPr id="4" name="Immagin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p:txBody>
          <a:bodyPr/>
          <a:lstStyle/>
          <a:p>
            <a:r>
              <a:rPr lang="it-IT" dirty="0"/>
              <a:t>Fare clic per modificare lo stile del titolo</a:t>
            </a:r>
          </a:p>
        </p:txBody>
      </p:sp>
      <p:sp>
        <p:nvSpPr>
          <p:cNvPr id="3" name="Segnaposto testo 10"/>
          <p:cNvSpPr>
            <a:spLocks noGrp="1"/>
          </p:cNvSpPr>
          <p:nvPr>
            <p:ph type="body" sz="quarter" idx="13"/>
          </p:nvPr>
        </p:nvSpPr>
        <p:spPr>
          <a:xfrm>
            <a:off x="2106056" y="2016760"/>
            <a:ext cx="8306568" cy="3879215"/>
          </a:xfrm>
        </p:spPr>
        <p:txBody>
          <a:bodyPr/>
          <a:lstStyle>
            <a:lvl1pPr>
              <a:buClr>
                <a:srgbClr val="234F9E"/>
              </a:buClr>
              <a:buSzPct val="150000"/>
              <a:buFont typeface="+mj-lt"/>
              <a:buAutoNum type="arabicPeriod"/>
              <a:defRPr sz="2000" baseline="0">
                <a:solidFill>
                  <a:srgbClr val="414141"/>
                </a:solidFill>
              </a:defRPr>
            </a:lvl1pPr>
            <a:lvl2pPr>
              <a:buClr>
                <a:srgbClr val="234F9E"/>
              </a:buClr>
              <a:defRPr sz="3000">
                <a:solidFill>
                  <a:srgbClr val="414141"/>
                </a:solidFill>
              </a:defRPr>
            </a:lvl2pPr>
            <a:lvl3pPr>
              <a:buClr>
                <a:srgbClr val="234F9E"/>
              </a:buClr>
              <a:defRPr sz="2600">
                <a:solidFill>
                  <a:srgbClr val="414141"/>
                </a:solidFill>
              </a:defRPr>
            </a:lvl3pPr>
            <a:lvl4pPr>
              <a:buClr>
                <a:srgbClr val="234F9E"/>
              </a:buClr>
              <a:defRPr sz="2200">
                <a:solidFill>
                  <a:srgbClr val="414141"/>
                </a:solidFill>
              </a:defRPr>
            </a:lvl4pPr>
            <a:lvl5pPr>
              <a:buClr>
                <a:srgbClr val="234F9E"/>
              </a:buClr>
              <a:defRPr>
                <a:solidFill>
                  <a:srgbClr val="414141"/>
                </a:solidFill>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CasellaDiTesto 6"/>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6356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sto/obiettivi/strategia">
    <p:spTree>
      <p:nvGrpSpPr>
        <p:cNvPr id="1" name=""/>
        <p:cNvGrpSpPr/>
        <p:nvPr/>
      </p:nvGrpSpPr>
      <p:grpSpPr>
        <a:xfrm>
          <a:off x="0" y="0"/>
          <a:ext cx="0" cy="0"/>
          <a:chOff x="0" y="0"/>
          <a:chExt cx="0" cy="0"/>
        </a:xfrm>
      </p:grpSpPr>
      <p:pic>
        <p:nvPicPr>
          <p:cNvPr id="5" name="Immagin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a:xfrm>
            <a:off x="838200" y="908051"/>
            <a:ext cx="10515600" cy="548152"/>
          </a:xfrm>
        </p:spPr>
        <p:txBody>
          <a:bodyPr/>
          <a:lstStyle/>
          <a:p>
            <a:r>
              <a:rPr lang="it-IT" dirty="0"/>
              <a:t>Fare clic per modificare lo stile del titolo</a:t>
            </a:r>
          </a:p>
        </p:txBody>
      </p:sp>
      <p:sp>
        <p:nvSpPr>
          <p:cNvPr id="3" name="Segnaposto contenuto 5"/>
          <p:cNvSpPr>
            <a:spLocks noGrp="1"/>
          </p:cNvSpPr>
          <p:nvPr>
            <p:ph sz="quarter" idx="4" hasCustomPrompt="1"/>
          </p:nvPr>
        </p:nvSpPr>
        <p:spPr>
          <a:xfrm>
            <a:off x="7720090" y="4381082"/>
            <a:ext cx="3067777"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cxnSp>
        <p:nvCxnSpPr>
          <p:cNvPr id="4" name="Connettore diritto 3"/>
          <p:cNvCxnSpPr/>
          <p:nvPr userDrawn="1"/>
        </p:nvCxnSpPr>
        <p:spPr>
          <a:xfrm flipH="1">
            <a:off x="2218543" y="4081377"/>
            <a:ext cx="7560000" cy="0"/>
          </a:xfrm>
          <a:prstGeom prst="line">
            <a:avLst/>
          </a:prstGeom>
          <a:ln w="19050">
            <a:solidFill>
              <a:srgbClr val="203890"/>
            </a:solidFill>
            <a:prstDash val="dash"/>
          </a:ln>
        </p:spPr>
        <p:style>
          <a:lnRef idx="1">
            <a:schemeClr val="accent1"/>
          </a:lnRef>
          <a:fillRef idx="0">
            <a:schemeClr val="accent1"/>
          </a:fillRef>
          <a:effectRef idx="0">
            <a:schemeClr val="accent1"/>
          </a:effectRef>
          <a:fontRef idx="minor">
            <a:schemeClr val="tx1"/>
          </a:fontRef>
        </p:style>
      </p:cxnSp>
      <p:sp>
        <p:nvSpPr>
          <p:cNvPr id="13" name="Ovale 12"/>
          <p:cNvSpPr/>
          <p:nvPr userDrawn="1"/>
        </p:nvSpPr>
        <p:spPr>
          <a:xfrm>
            <a:off x="2662052" y="4009877"/>
            <a:ext cx="165044" cy="165044"/>
          </a:xfrm>
          <a:prstGeom prst="ellipse">
            <a:avLst/>
          </a:prstGeom>
          <a:solidFill>
            <a:srgbClr val="8A8A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Calibri" panose="020F0502020204030204"/>
            </a:endParaRPr>
          </a:p>
        </p:txBody>
      </p:sp>
      <p:sp>
        <p:nvSpPr>
          <p:cNvPr id="14" name="Ovale 13"/>
          <p:cNvSpPr/>
          <p:nvPr userDrawn="1"/>
        </p:nvSpPr>
        <p:spPr>
          <a:xfrm>
            <a:off x="5941377" y="4009877"/>
            <a:ext cx="165044" cy="165044"/>
          </a:xfrm>
          <a:prstGeom prst="ellipse">
            <a:avLst/>
          </a:prstGeom>
          <a:solidFill>
            <a:srgbClr val="8A8A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Calibri" panose="020F0502020204030204"/>
            </a:endParaRPr>
          </a:p>
        </p:txBody>
      </p:sp>
      <p:sp>
        <p:nvSpPr>
          <p:cNvPr id="15" name="Ovale 14"/>
          <p:cNvSpPr/>
          <p:nvPr userDrawn="1"/>
        </p:nvSpPr>
        <p:spPr>
          <a:xfrm>
            <a:off x="9171457" y="4009877"/>
            <a:ext cx="165044" cy="165044"/>
          </a:xfrm>
          <a:prstGeom prst="ellipse">
            <a:avLst/>
          </a:prstGeom>
          <a:solidFill>
            <a:srgbClr val="8A8A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1654" fontAlgn="auto">
              <a:spcBef>
                <a:spcPts val="0"/>
              </a:spcBef>
              <a:spcAft>
                <a:spcPts val="0"/>
              </a:spcAft>
            </a:pPr>
            <a:endParaRPr lang="it-IT" sz="1578">
              <a:solidFill>
                <a:prstClr val="white"/>
              </a:solidFill>
              <a:latin typeface="Calibri" panose="020F0502020204030204"/>
            </a:endParaRPr>
          </a:p>
        </p:txBody>
      </p:sp>
      <p:sp>
        <p:nvSpPr>
          <p:cNvPr id="16" name="Segnaposto contenuto 5"/>
          <p:cNvSpPr>
            <a:spLocks noGrp="1"/>
          </p:cNvSpPr>
          <p:nvPr>
            <p:ph sz="quarter" idx="15" hasCustomPrompt="1"/>
          </p:nvPr>
        </p:nvSpPr>
        <p:spPr>
          <a:xfrm>
            <a:off x="4500238" y="4402217"/>
            <a:ext cx="3067777"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17" name="Segnaposto contenuto 5"/>
          <p:cNvSpPr>
            <a:spLocks noGrp="1"/>
          </p:cNvSpPr>
          <p:nvPr>
            <p:ph sz="quarter" idx="16" hasCustomPrompt="1"/>
          </p:nvPr>
        </p:nvSpPr>
        <p:spPr>
          <a:xfrm>
            <a:off x="1280386" y="4411901"/>
            <a:ext cx="3067777" cy="727180"/>
          </a:xfrm>
        </p:spPr>
        <p:txBody>
          <a:bodyPr/>
          <a:lstStyle>
            <a:lvl1pPr algn="ctr">
              <a:buClr>
                <a:schemeClr val="bg1">
                  <a:lumMod val="50000"/>
                </a:schemeClr>
              </a:buClr>
              <a:buNone/>
              <a:defRPr sz="1300">
                <a:solidFill>
                  <a:schemeClr val="tx1"/>
                </a:solidFill>
                <a:latin typeface="Arial Narrow" panose="020B0606020202030204" pitchFamily="34" charset="0"/>
              </a:defRPr>
            </a:lvl1pPr>
            <a:lvl2pPr>
              <a:buClr>
                <a:schemeClr val="bg1">
                  <a:lumMod val="50000"/>
                </a:schemeClr>
              </a:buClr>
              <a:defRPr sz="1400">
                <a:solidFill>
                  <a:srgbClr val="666666"/>
                </a:solidFill>
                <a:latin typeface="Calibri" panose="020F0502020204030204" pitchFamily="34" charset="0"/>
              </a:defRPr>
            </a:lvl2pPr>
            <a:lvl3pPr>
              <a:buClr>
                <a:schemeClr val="bg1">
                  <a:lumMod val="50000"/>
                </a:schemeClr>
              </a:buClr>
              <a:defRPr sz="1400">
                <a:solidFill>
                  <a:srgbClr val="666666"/>
                </a:solidFill>
                <a:latin typeface="Calibri" panose="020F0502020204030204" pitchFamily="34" charset="0"/>
              </a:defRPr>
            </a:lvl3pPr>
            <a:lvl4pPr>
              <a:buClr>
                <a:schemeClr val="bg1">
                  <a:lumMod val="50000"/>
                </a:schemeClr>
              </a:buClr>
              <a:defRPr sz="1400">
                <a:solidFill>
                  <a:srgbClr val="666666"/>
                </a:solidFill>
                <a:latin typeface="Calibri" panose="020F0502020204030204" pitchFamily="34" charset="0"/>
              </a:defRPr>
            </a:lvl4pPr>
            <a:lvl5pPr>
              <a:buClr>
                <a:schemeClr val="bg1">
                  <a:lumMod val="50000"/>
                </a:schemeClr>
              </a:buClr>
              <a:defRPr sz="1400">
                <a:solidFill>
                  <a:srgbClr val="666666"/>
                </a:solidFill>
                <a:latin typeface="Calibri" panose="020F0502020204030204" pitchFamily="34" charset="0"/>
              </a:defRPr>
            </a:lvl5pPr>
            <a:lvl6pPr>
              <a:defRPr sz="1700"/>
            </a:lvl6pPr>
            <a:lvl7pPr>
              <a:defRPr sz="1700"/>
            </a:lvl7pPr>
            <a:lvl8pPr>
              <a:defRPr sz="1700"/>
            </a:lvl8pPr>
            <a:lvl9pPr>
              <a:defRPr sz="1700"/>
            </a:lvl9pPr>
          </a:lstStyle>
          <a:p>
            <a:pPr lvl="0"/>
            <a:r>
              <a:rPr lang="it-IT" dirty="0"/>
              <a:t>Inserisci qui il tuo testo</a:t>
            </a:r>
          </a:p>
        </p:txBody>
      </p:sp>
      <p:sp>
        <p:nvSpPr>
          <p:cNvPr id="18" name="AutoShape 2" descr="Perfezionare"/>
          <p:cNvSpPr>
            <a:spLocks noChangeAspect="1" noChangeArrowheads="1"/>
          </p:cNvSpPr>
          <p:nvPr userDrawn="1"/>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9" name="Sottotitolo 2"/>
          <p:cNvSpPr>
            <a:spLocks noGrp="1"/>
          </p:cNvSpPr>
          <p:nvPr>
            <p:ph type="subTitle" idx="1" hasCustomPrompt="1"/>
          </p:nvPr>
        </p:nvSpPr>
        <p:spPr>
          <a:xfrm>
            <a:off x="838200" y="1346470"/>
            <a:ext cx="10515600" cy="494942"/>
          </a:xfrm>
        </p:spPr>
        <p:txBody>
          <a:bodyPr>
            <a:noAutofit/>
          </a:bodyPr>
          <a:lstStyle>
            <a:lvl1pPr marL="0" indent="0" algn="l">
              <a:buNone/>
              <a:defRPr sz="2800">
                <a:solidFill>
                  <a:srgbClr val="7F7F7F"/>
                </a:solidFill>
                <a:latin typeface="Arial" panose="020B0604020202020204" pitchFamily="34" charset="0"/>
                <a:ea typeface="Arial Unicode MS" panose="020B0604020202020204" pitchFamily="34" charset="-128"/>
                <a:cs typeface="Arial" panose="020B0604020202020204" pitchFamily="34" charset="0"/>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fare clic per inserire sottotitolo</a:t>
            </a:r>
          </a:p>
        </p:txBody>
      </p:sp>
      <p:sp>
        <p:nvSpPr>
          <p:cNvPr id="21" name="CasellaDiTesto 20"/>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6790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Segnaposto contenuto 2"/>
          <p:cNvSpPr>
            <a:spLocks noGrp="1"/>
          </p:cNvSpPr>
          <p:nvPr>
            <p:ph idx="10"/>
          </p:nvPr>
        </p:nvSpPr>
        <p:spPr>
          <a:xfrm>
            <a:off x="838200" y="2347622"/>
            <a:ext cx="10515600" cy="3338804"/>
          </a:xfrm>
        </p:spPr>
        <p:txBody>
          <a:bodyPr>
            <a:normAutofit/>
          </a:bodyPr>
          <a:lstStyle>
            <a:lvl1pPr>
              <a:buClr>
                <a:srgbClr val="234F9E"/>
              </a:buClr>
              <a:defRPr sz="2000">
                <a:solidFill>
                  <a:srgbClr val="414141"/>
                </a:solidFill>
              </a:defRPr>
            </a:lvl1pPr>
            <a:lvl2pPr>
              <a:buClr>
                <a:srgbClr val="234F9E"/>
              </a:buClr>
              <a:defRPr sz="2000">
                <a:solidFill>
                  <a:srgbClr val="414141"/>
                </a:solidFill>
              </a:defRPr>
            </a:lvl2pPr>
            <a:lvl3pPr>
              <a:buClr>
                <a:srgbClr val="234F9E"/>
              </a:buClr>
              <a:defRPr sz="2000">
                <a:solidFill>
                  <a:srgbClr val="414141"/>
                </a:solidFill>
              </a:defRPr>
            </a:lvl3pPr>
            <a:lvl4pPr>
              <a:buClr>
                <a:srgbClr val="234F9E"/>
              </a:buClr>
              <a:defRPr sz="2000">
                <a:solidFill>
                  <a:srgbClr val="414141"/>
                </a:solidFill>
              </a:defRPr>
            </a:lvl4pPr>
            <a:lvl5pPr>
              <a:buClr>
                <a:srgbClr val="234F9E"/>
              </a:buClr>
              <a:defRPr sz="2000">
                <a:solidFill>
                  <a:srgbClr val="414141"/>
                </a:solidFill>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 </a:t>
            </a:r>
          </a:p>
        </p:txBody>
      </p:sp>
      <p:sp>
        <p:nvSpPr>
          <p:cNvPr id="6" name="Titolo 1"/>
          <p:cNvSpPr>
            <a:spLocks noGrp="1"/>
          </p:cNvSpPr>
          <p:nvPr>
            <p:ph type="title"/>
          </p:nvPr>
        </p:nvSpPr>
        <p:spPr>
          <a:xfrm>
            <a:off x="838200" y="908051"/>
            <a:ext cx="10515600" cy="548152"/>
          </a:xfrm>
        </p:spPr>
        <p:txBody>
          <a:bodyPr/>
          <a:lstStyle/>
          <a:p>
            <a:r>
              <a:rPr lang="it-IT" dirty="0"/>
              <a:t>Fare clic per modificare lo stile del titolo</a:t>
            </a:r>
          </a:p>
        </p:txBody>
      </p:sp>
      <p:sp>
        <p:nvSpPr>
          <p:cNvPr id="7" name="Sottotitolo 2"/>
          <p:cNvSpPr>
            <a:spLocks noGrp="1"/>
          </p:cNvSpPr>
          <p:nvPr>
            <p:ph type="subTitle" idx="1" hasCustomPrompt="1"/>
          </p:nvPr>
        </p:nvSpPr>
        <p:spPr>
          <a:xfrm>
            <a:off x="838200" y="1346470"/>
            <a:ext cx="7482047" cy="494942"/>
          </a:xfrm>
        </p:spPr>
        <p:txBody>
          <a:bodyPr>
            <a:noAutofit/>
          </a:bodyPr>
          <a:lstStyle>
            <a:lvl1pPr marL="0" indent="0" algn="l">
              <a:buNone/>
              <a:defRPr sz="2800">
                <a:solidFill>
                  <a:srgbClr val="7F7F7F"/>
                </a:solidFill>
                <a:latin typeface="Arial" panose="020B0604020202020204" pitchFamily="34" charset="0"/>
                <a:ea typeface="Arial Unicode MS" panose="020B0604020202020204" pitchFamily="34" charset="-128"/>
                <a:cs typeface="Arial" panose="020B0604020202020204" pitchFamily="34" charset="0"/>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fare clic per inserire sottotitolo</a:t>
            </a:r>
          </a:p>
        </p:txBody>
      </p:sp>
      <p:sp>
        <p:nvSpPr>
          <p:cNvPr id="9" name="CasellaDiTesto 8"/>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2214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olo e contenuto verticale">
    <p:spTree>
      <p:nvGrpSpPr>
        <p:cNvPr id="1" name=""/>
        <p:cNvGrpSpPr/>
        <p:nvPr/>
      </p:nvGrpSpPr>
      <p:grpSpPr>
        <a:xfrm>
          <a:off x="0" y="0"/>
          <a:ext cx="0" cy="0"/>
          <a:chOff x="0" y="0"/>
          <a:chExt cx="0" cy="0"/>
        </a:xfrm>
      </p:grpSpPr>
      <p:pic>
        <p:nvPicPr>
          <p:cNvPr id="2" name="Immagin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Segnaposto contenuto 2"/>
          <p:cNvSpPr>
            <a:spLocks noGrp="1"/>
          </p:cNvSpPr>
          <p:nvPr>
            <p:ph idx="10"/>
          </p:nvPr>
        </p:nvSpPr>
        <p:spPr>
          <a:xfrm>
            <a:off x="5288691" y="1364675"/>
            <a:ext cx="6359611" cy="4863130"/>
          </a:xfrm>
        </p:spPr>
        <p:txBody>
          <a:bodyPr>
            <a:normAutofit/>
          </a:bodyPr>
          <a:lstStyle>
            <a:lvl1pPr>
              <a:lnSpc>
                <a:spcPct val="100000"/>
              </a:lnSpc>
              <a:buClr>
                <a:srgbClr val="234F9E"/>
              </a:buClr>
              <a:defRPr sz="2000">
                <a:solidFill>
                  <a:srgbClr val="414141"/>
                </a:solidFill>
              </a:defRPr>
            </a:lvl1pPr>
            <a:lvl2pPr>
              <a:lnSpc>
                <a:spcPct val="100000"/>
              </a:lnSpc>
              <a:buClr>
                <a:srgbClr val="234F9E"/>
              </a:buClr>
              <a:defRPr sz="2000">
                <a:solidFill>
                  <a:srgbClr val="414141"/>
                </a:solidFill>
              </a:defRPr>
            </a:lvl2pPr>
            <a:lvl3pPr>
              <a:lnSpc>
                <a:spcPct val="100000"/>
              </a:lnSpc>
              <a:buClr>
                <a:srgbClr val="234F9E"/>
              </a:buClr>
              <a:defRPr sz="2000">
                <a:solidFill>
                  <a:srgbClr val="414141"/>
                </a:solidFill>
              </a:defRPr>
            </a:lvl3pPr>
            <a:lvl4pPr>
              <a:lnSpc>
                <a:spcPct val="100000"/>
              </a:lnSpc>
              <a:buClr>
                <a:srgbClr val="234F9E"/>
              </a:buClr>
              <a:defRPr sz="2000">
                <a:solidFill>
                  <a:srgbClr val="414141"/>
                </a:solidFill>
              </a:defRPr>
            </a:lvl4pPr>
            <a:lvl5pPr>
              <a:lnSpc>
                <a:spcPct val="100000"/>
              </a:lnSpc>
              <a:buClr>
                <a:srgbClr val="234F9E"/>
              </a:buClr>
              <a:defRPr sz="2000">
                <a:solidFill>
                  <a:srgbClr val="414141"/>
                </a:solidFill>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 </a:t>
            </a:r>
          </a:p>
        </p:txBody>
      </p:sp>
      <p:sp>
        <p:nvSpPr>
          <p:cNvPr id="6" name="Titolo 1"/>
          <p:cNvSpPr>
            <a:spLocks noGrp="1"/>
          </p:cNvSpPr>
          <p:nvPr>
            <p:ph type="title"/>
          </p:nvPr>
        </p:nvSpPr>
        <p:spPr>
          <a:xfrm>
            <a:off x="541639" y="1356599"/>
            <a:ext cx="3700848" cy="1843387"/>
          </a:xfrm>
        </p:spPr>
        <p:txBody>
          <a:bodyPr/>
          <a:lstStyle/>
          <a:p>
            <a:r>
              <a:rPr lang="it-IT" dirty="0"/>
              <a:t>Fare clic per modificare lo stile del titolo</a:t>
            </a:r>
          </a:p>
        </p:txBody>
      </p:sp>
      <p:sp>
        <p:nvSpPr>
          <p:cNvPr id="7" name="Sottotitolo 2"/>
          <p:cNvSpPr>
            <a:spLocks noGrp="1"/>
          </p:cNvSpPr>
          <p:nvPr>
            <p:ph type="subTitle" idx="1" hasCustomPrompt="1"/>
          </p:nvPr>
        </p:nvSpPr>
        <p:spPr>
          <a:xfrm>
            <a:off x="541638" y="3199987"/>
            <a:ext cx="3700849" cy="1075456"/>
          </a:xfrm>
        </p:spPr>
        <p:txBody>
          <a:bodyPr/>
          <a:lstStyle>
            <a:lvl1pPr marL="0" indent="0" algn="l">
              <a:buNone/>
              <a:defRPr sz="3000">
                <a:solidFill>
                  <a:srgbClr val="7F7F7F"/>
                </a:solidFill>
                <a:latin typeface="Arial" panose="020B0604020202020204" pitchFamily="34" charset="0"/>
                <a:ea typeface="Arial Unicode MS" panose="020B0604020202020204" pitchFamily="34" charset="-128"/>
                <a:cs typeface="Arial" panose="020B0604020202020204" pitchFamily="34" charset="0"/>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it-IT" dirty="0"/>
              <a:t>fare clic per inserire sottotitolo</a:t>
            </a:r>
          </a:p>
        </p:txBody>
      </p:sp>
      <p:sp>
        <p:nvSpPr>
          <p:cNvPr id="9" name="CasellaDiTesto 8"/>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3418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4" name="Immagin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a:xfrm>
            <a:off x="831850" y="1709738"/>
            <a:ext cx="10515600" cy="2852737"/>
          </a:xfrm>
        </p:spPr>
        <p:txBody>
          <a:bodyPr anchor="b">
            <a:normAutofit/>
          </a:bodyPr>
          <a:lstStyle>
            <a:lvl1pPr>
              <a:defRPr sz="5000"/>
            </a:lvl1pPr>
          </a:lstStyle>
          <a:p>
            <a:r>
              <a:rPr lang="it-IT" dirty="0"/>
              <a:t>Fare clic per modificare lo stile del titolo</a:t>
            </a:r>
          </a:p>
        </p:txBody>
      </p:sp>
      <p:sp>
        <p:nvSpPr>
          <p:cNvPr id="3" name="Segnaposto testo 2"/>
          <p:cNvSpPr>
            <a:spLocks noGrp="1"/>
          </p:cNvSpPr>
          <p:nvPr>
            <p:ph type="body" idx="1"/>
          </p:nvPr>
        </p:nvSpPr>
        <p:spPr>
          <a:xfrm>
            <a:off x="831850" y="4589463"/>
            <a:ext cx="10515600" cy="1087437"/>
          </a:xfrm>
        </p:spPr>
        <p:txBody>
          <a:bodyPr>
            <a:normAutofit/>
          </a:bodyPr>
          <a:lstStyle>
            <a:lvl1pPr marL="0" indent="0">
              <a:buNone/>
              <a:defRPr sz="2600">
                <a:solidFill>
                  <a:srgbClr val="41414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Modifica gli stili del testo dello schema</a:t>
            </a:r>
          </a:p>
        </p:txBody>
      </p:sp>
      <p:sp>
        <p:nvSpPr>
          <p:cNvPr id="6" name="CasellaDiTesto 5"/>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4034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olo centrale">
    <p:spTree>
      <p:nvGrpSpPr>
        <p:cNvPr id="1" name=""/>
        <p:cNvGrpSpPr/>
        <p:nvPr/>
      </p:nvGrpSpPr>
      <p:grpSpPr>
        <a:xfrm>
          <a:off x="0" y="0"/>
          <a:ext cx="0" cy="0"/>
          <a:chOff x="0" y="0"/>
          <a:chExt cx="0" cy="0"/>
        </a:xfrm>
      </p:grpSpPr>
      <p:pic>
        <p:nvPicPr>
          <p:cNvPr id="4" name="Immagin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ctrTitle"/>
          </p:nvPr>
        </p:nvSpPr>
        <p:spPr>
          <a:xfrm>
            <a:off x="1524000" y="1122363"/>
            <a:ext cx="9144000" cy="2387600"/>
          </a:xfrm>
        </p:spPr>
        <p:txBody>
          <a:bodyPr anchor="b">
            <a:normAutofit/>
          </a:bodyPr>
          <a:lstStyle>
            <a:lvl1pPr algn="ctr">
              <a:defRPr sz="4400"/>
            </a:lvl1pPr>
          </a:lstStyle>
          <a:p>
            <a:r>
              <a:rPr lang="it-IT" dirty="0"/>
              <a:t>Fare clic per modificare lo stile del titolo</a:t>
            </a:r>
          </a:p>
        </p:txBody>
      </p:sp>
      <p:sp>
        <p:nvSpPr>
          <p:cNvPr id="3" name="Sottotitolo 2"/>
          <p:cNvSpPr>
            <a:spLocks noGrp="1"/>
          </p:cNvSpPr>
          <p:nvPr>
            <p:ph type="subTitle" idx="1"/>
          </p:nvPr>
        </p:nvSpPr>
        <p:spPr>
          <a:xfrm>
            <a:off x="1524000" y="3536134"/>
            <a:ext cx="9144000" cy="1655762"/>
          </a:xfrm>
        </p:spPr>
        <p:txBody>
          <a:bodyPr>
            <a:normAutofit/>
          </a:bodyPr>
          <a:lstStyle>
            <a:lvl1pPr marL="0" indent="0" algn="ctr">
              <a:buNone/>
              <a:defRPr sz="2600">
                <a:solidFill>
                  <a:srgbClr val="41414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6" name="CasellaDiTesto 5"/>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5038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908051"/>
            <a:ext cx="10515600" cy="725738"/>
          </a:xfrm>
          <a:prstGeom prst="rect">
            <a:avLst/>
          </a:prstGeom>
        </p:spPr>
        <p:txBody>
          <a:bodyPr vert="horz" lIns="91440" tIns="45720" rIns="91440" bIns="45720" rtlCol="0" anchor="ctr">
            <a:normAutofit/>
          </a:bodyPr>
          <a:lstStyle/>
          <a:p>
            <a:r>
              <a:rPr lang="it-IT" dirty="0"/>
              <a:t>Fare clic per modificare lo stile del titolo</a:t>
            </a:r>
          </a:p>
        </p:txBody>
      </p:sp>
      <p:sp>
        <p:nvSpPr>
          <p:cNvPr id="3" name="Segnaposto testo 2"/>
          <p:cNvSpPr>
            <a:spLocks noGrp="1"/>
          </p:cNvSpPr>
          <p:nvPr>
            <p:ph type="body" idx="1"/>
          </p:nvPr>
        </p:nvSpPr>
        <p:spPr>
          <a:xfrm>
            <a:off x="838200" y="1825625"/>
            <a:ext cx="10515600" cy="3879850"/>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CasellaDiTesto 4"/>
          <p:cNvSpPr txBox="1"/>
          <p:nvPr userDrawn="1"/>
        </p:nvSpPr>
        <p:spPr>
          <a:xfrm>
            <a:off x="11162336" y="6357467"/>
            <a:ext cx="770192" cy="276999"/>
          </a:xfrm>
          <a:prstGeom prst="rect">
            <a:avLst/>
          </a:prstGeom>
          <a:noFill/>
        </p:spPr>
        <p:txBody>
          <a:bodyPr wrap="square" rtlCol="0">
            <a:spAutoFit/>
          </a:bodyPr>
          <a:lstStyle/>
          <a:p>
            <a:fld id="{784BB55C-870D-4968-A482-9E6B1827841D}" type="slidenum">
              <a:rPr lang="it-IT" sz="1200" smtClean="0">
                <a:solidFill>
                  <a:srgbClr val="234F9E"/>
                </a:solidFill>
                <a:latin typeface="Arial" panose="020B0604020202020204" pitchFamily="34" charset="0"/>
                <a:cs typeface="Arial" panose="020B0604020202020204" pitchFamily="34" charset="0"/>
              </a:rPr>
              <a:t>‹N›</a:t>
            </a:fld>
            <a:endParaRPr lang="it-IT" sz="12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6057343"/>
      </p:ext>
    </p:extLst>
  </p:cSld>
  <p:clrMap bg1="lt1" tx1="dk1" bg2="lt2" tx2="dk2" accent1="accent1" accent2="accent2" accent3="accent3" accent4="accent4" accent5="accent5" accent6="accent6" hlink="hlink" folHlink="folHlink"/>
  <p:sldLayoutIdLst>
    <p:sldLayoutId id="2147483677" r:id="rId1"/>
    <p:sldLayoutId id="2147483676" r:id="rId2"/>
    <p:sldLayoutId id="2147483680" r:id="rId3"/>
    <p:sldLayoutId id="2147483655" r:id="rId4"/>
    <p:sldLayoutId id="2147483671" r:id="rId5"/>
    <p:sldLayoutId id="2147483659" r:id="rId6"/>
    <p:sldLayoutId id="2147483675" r:id="rId7"/>
    <p:sldLayoutId id="2147483651" r:id="rId8"/>
    <p:sldLayoutId id="2147483649" r:id="rId9"/>
    <p:sldLayoutId id="2147483654" r:id="rId10"/>
    <p:sldLayoutId id="2147483662" r:id="rId11"/>
    <p:sldLayoutId id="2147483670" r:id="rId12"/>
    <p:sldLayoutId id="2147483660" r:id="rId13"/>
    <p:sldLayoutId id="2147483663" r:id="rId14"/>
    <p:sldLayoutId id="2147483664" r:id="rId15"/>
    <p:sldLayoutId id="2147483665" r:id="rId16"/>
    <p:sldLayoutId id="2147483666" r:id="rId17"/>
    <p:sldLayoutId id="2147483667" r:id="rId18"/>
    <p:sldLayoutId id="2147483668" r:id="rId19"/>
    <p:sldLayoutId id="2147483678" r:id="rId20"/>
    <p:sldLayoutId id="2147483672" r:id="rId21"/>
  </p:sldLayoutIdLst>
  <p:hf hdr="0" ftr="0" dt="0"/>
  <p:txStyles>
    <p:titleStyle>
      <a:lvl1pPr algn="l" defTabSz="914400" rtl="0" eaLnBrk="1" latinLnBrk="0" hangingPunct="1">
        <a:lnSpc>
          <a:spcPct val="90000"/>
        </a:lnSpc>
        <a:spcBef>
          <a:spcPct val="0"/>
        </a:spcBef>
        <a:buNone/>
        <a:defRPr sz="3800" kern="1200">
          <a:solidFill>
            <a:srgbClr val="234F9E"/>
          </a:solidFill>
          <a:latin typeface="Arial" panose="020B0604020202020204" pitchFamily="34" charset="0"/>
          <a:ea typeface="Arial Unicode MS" panose="020B0604020202020204" pitchFamily="34" charset="-128"/>
          <a:cs typeface="Arial" panose="020B0604020202020204" pitchFamily="34" charset="0"/>
        </a:defRPr>
      </a:lvl1pPr>
    </p:titleStyle>
    <p:bodyStyle>
      <a:lvl1pPr marL="228600" indent="-228600" algn="l" defTabSz="914400" rtl="0" eaLnBrk="1" latinLnBrk="0" hangingPunct="1">
        <a:lnSpc>
          <a:spcPct val="100000"/>
        </a:lnSpc>
        <a:spcBef>
          <a:spcPts val="1000"/>
        </a:spcBef>
        <a:buClr>
          <a:srgbClr val="234F9E"/>
        </a:buClr>
        <a:buFont typeface="Arial" panose="020B0604020202020204" pitchFamily="34" charset="0"/>
        <a:buChar char="•"/>
        <a:defRPr sz="2600" kern="1200">
          <a:solidFill>
            <a:srgbClr val="414141"/>
          </a:solidFill>
          <a:latin typeface="Arial" panose="020B0604020202020204" pitchFamily="34" charset="0"/>
          <a:ea typeface="Arial Unicode MS" panose="020B0604020202020204" pitchFamily="34" charset="-128"/>
          <a:cs typeface="Arial" panose="020B0604020202020204" pitchFamily="34" charset="0"/>
        </a:defRPr>
      </a:lvl1pPr>
      <a:lvl2pPr marL="685800" indent="-228600" algn="l" defTabSz="914400" rtl="0" eaLnBrk="1" latinLnBrk="0" hangingPunct="1">
        <a:lnSpc>
          <a:spcPct val="100000"/>
        </a:lnSpc>
        <a:spcBef>
          <a:spcPts val="500"/>
        </a:spcBef>
        <a:buClr>
          <a:srgbClr val="234F9E"/>
        </a:buClr>
        <a:buFont typeface="Arial" panose="020B0604020202020204" pitchFamily="34" charset="0"/>
        <a:buChar char="•"/>
        <a:defRPr sz="2200" kern="1200">
          <a:solidFill>
            <a:srgbClr val="414141"/>
          </a:solidFill>
          <a:latin typeface="Arial" panose="020B0604020202020204" pitchFamily="34" charset="0"/>
          <a:ea typeface="Arial Unicode MS" panose="020B0604020202020204" pitchFamily="34" charset="-128"/>
          <a:cs typeface="Arial" panose="020B0604020202020204" pitchFamily="34" charset="0"/>
        </a:defRPr>
      </a:lvl2pPr>
      <a:lvl3pPr marL="1143000" indent="-228600" algn="l" defTabSz="914400" rtl="0" eaLnBrk="1" latinLnBrk="0" hangingPunct="1">
        <a:lnSpc>
          <a:spcPct val="100000"/>
        </a:lnSpc>
        <a:spcBef>
          <a:spcPts val="500"/>
        </a:spcBef>
        <a:buClr>
          <a:srgbClr val="234F9E"/>
        </a:buClr>
        <a:buFont typeface="Arial" panose="020B0604020202020204" pitchFamily="34" charset="0"/>
        <a:buChar char="•"/>
        <a:defRPr sz="2000" kern="1200">
          <a:solidFill>
            <a:srgbClr val="414141"/>
          </a:solidFill>
          <a:latin typeface="Arial" panose="020B0604020202020204" pitchFamily="34" charset="0"/>
          <a:ea typeface="Arial Unicode MS" panose="020B0604020202020204" pitchFamily="34" charset="-128"/>
          <a:cs typeface="Arial" panose="020B0604020202020204" pitchFamily="34" charset="0"/>
        </a:defRPr>
      </a:lvl3pPr>
      <a:lvl4pPr marL="1600200" indent="-228600" algn="l" defTabSz="914400" rtl="0" eaLnBrk="1" latinLnBrk="0" hangingPunct="1">
        <a:lnSpc>
          <a:spcPct val="100000"/>
        </a:lnSpc>
        <a:spcBef>
          <a:spcPts val="500"/>
        </a:spcBef>
        <a:buClr>
          <a:srgbClr val="234F9E"/>
        </a:buClr>
        <a:buFont typeface="Arial" panose="020B0604020202020204" pitchFamily="34" charset="0"/>
        <a:buChar char="•"/>
        <a:defRPr sz="1800" kern="1200">
          <a:solidFill>
            <a:srgbClr val="414141"/>
          </a:solidFill>
          <a:latin typeface="Arial" panose="020B0604020202020204" pitchFamily="34" charset="0"/>
          <a:ea typeface="Arial Unicode MS" panose="020B0604020202020204" pitchFamily="34" charset="-128"/>
          <a:cs typeface="Arial" panose="020B0604020202020204" pitchFamily="34" charset="0"/>
        </a:defRPr>
      </a:lvl4pPr>
      <a:lvl5pPr marL="2057400" indent="-228600" algn="l" defTabSz="914400" rtl="0" eaLnBrk="1" latinLnBrk="0" hangingPunct="1">
        <a:lnSpc>
          <a:spcPct val="100000"/>
        </a:lnSpc>
        <a:spcBef>
          <a:spcPts val="500"/>
        </a:spcBef>
        <a:buClr>
          <a:srgbClr val="234F9E"/>
        </a:buClr>
        <a:buFont typeface="Arial" panose="020B0604020202020204" pitchFamily="34" charset="0"/>
        <a:buChar char="•"/>
        <a:defRPr sz="1800" kern="1200">
          <a:solidFill>
            <a:srgbClr val="414141"/>
          </a:solidFill>
          <a:latin typeface="Arial" panose="020B0604020202020204" pitchFamily="34" charset="0"/>
          <a:ea typeface="Arial Unicode MS" panose="020B0604020202020204" pitchFamily="34" charset="-128"/>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Titolo 57"/>
          <p:cNvSpPr>
            <a:spLocks noGrp="1"/>
          </p:cNvSpPr>
          <p:nvPr>
            <p:ph type="title"/>
          </p:nvPr>
        </p:nvSpPr>
        <p:spPr>
          <a:xfrm>
            <a:off x="1923364" y="3484845"/>
            <a:ext cx="7224754" cy="675508"/>
          </a:xfrm>
        </p:spPr>
        <p:txBody>
          <a:bodyPr>
            <a:normAutofit fontScale="90000"/>
          </a:bodyPr>
          <a:lstStyle/>
          <a:p>
            <a:r>
              <a:rPr lang="it-IT" dirty="0"/>
              <a:t>Super Eco/Sisma bonus 110% e cessione dei crediti d’imposta ex. art. 121 del D.L. 34/2020</a:t>
            </a:r>
          </a:p>
        </p:txBody>
      </p:sp>
      <p:sp>
        <p:nvSpPr>
          <p:cNvPr id="59" name="Segnaposto testo 58"/>
          <p:cNvSpPr>
            <a:spLocks noGrp="1"/>
          </p:cNvSpPr>
          <p:nvPr>
            <p:ph type="body" idx="1"/>
          </p:nvPr>
        </p:nvSpPr>
        <p:spPr>
          <a:xfrm>
            <a:off x="1556657" y="4412473"/>
            <a:ext cx="8055429" cy="892960"/>
          </a:xfrm>
        </p:spPr>
        <p:txBody>
          <a:bodyPr>
            <a:normAutofit fontScale="70000" lnSpcReduction="20000"/>
          </a:bodyPr>
          <a:lstStyle/>
          <a:p>
            <a:r>
              <a:rPr lang="it-IT" dirty="0"/>
              <a:t>Dott.ssa Rosaria De Michele </a:t>
            </a:r>
          </a:p>
          <a:p>
            <a:r>
              <a:rPr lang="it-IT" dirty="0"/>
              <a:t> Responsabile Tributario ICCREA Banca – Gruppo Bancario Cooperativo Iccrea</a:t>
            </a:r>
          </a:p>
          <a:p>
            <a:r>
              <a:rPr lang="it-IT" dirty="0"/>
              <a:t>San Giovanni Valdarno, 12 Ottobre 2020</a:t>
            </a:r>
          </a:p>
          <a:p>
            <a:endParaRPr lang="it-IT" dirty="0"/>
          </a:p>
        </p:txBody>
      </p:sp>
    </p:spTree>
    <p:extLst>
      <p:ext uri="{BB962C8B-B14F-4D97-AF65-F5344CB8AC3E}">
        <p14:creationId xmlns:p14="http://schemas.microsoft.com/office/powerpoint/2010/main" val="2894031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Cessione del credito (1/2)</a:t>
            </a:r>
          </a:p>
        </p:txBody>
      </p:sp>
      <p:sp>
        <p:nvSpPr>
          <p:cNvPr id="7" name="Segnaposto testo 6"/>
          <p:cNvSpPr>
            <a:spLocks noGrp="1"/>
          </p:cNvSpPr>
          <p:nvPr>
            <p:ph type="body" idx="1"/>
          </p:nvPr>
        </p:nvSpPr>
        <p:spPr>
          <a:xfrm>
            <a:off x="831850" y="1746638"/>
            <a:ext cx="10515600" cy="4013846"/>
          </a:xfrm>
        </p:spPr>
        <p:txBody>
          <a:bodyPr>
            <a:normAutofit fontScale="92500" lnSpcReduction="10000"/>
          </a:bodyPr>
          <a:lstStyle/>
          <a:p>
            <a:pPr algn="just"/>
            <a:r>
              <a:rPr lang="it-IT" dirty="0"/>
              <a:t>La </a:t>
            </a:r>
            <a:r>
              <a:rPr lang="it-IT" b="1" dirty="0"/>
              <a:t>cessione del credito </a:t>
            </a:r>
            <a:r>
              <a:rPr lang="it-IT" dirty="0"/>
              <a:t>è un accordo tramite il quale un soggetto, detto </a:t>
            </a:r>
            <a:r>
              <a:rPr lang="it-IT" b="1" dirty="0"/>
              <a:t>cedente</a:t>
            </a:r>
            <a:r>
              <a:rPr lang="it-IT" dirty="0"/>
              <a:t>, trasferisce a un altro soggetto, detto </a:t>
            </a:r>
            <a:r>
              <a:rPr lang="it-IT" b="1" dirty="0"/>
              <a:t>cessionario</a:t>
            </a:r>
            <a:r>
              <a:rPr lang="it-IT" dirty="0"/>
              <a:t>, il suo credito verso un debitore, detto </a:t>
            </a:r>
            <a:r>
              <a:rPr lang="it-IT" b="1" dirty="0"/>
              <a:t>ceduto</a:t>
            </a:r>
            <a:r>
              <a:rPr lang="it-IT" dirty="0"/>
              <a:t>.</a:t>
            </a:r>
          </a:p>
          <a:p>
            <a:pPr algn="just"/>
            <a:r>
              <a:rPr lang="it-IT" b="1" dirty="0"/>
              <a:t>CEDENTE / CESSIONARIO / CEDUTO</a:t>
            </a:r>
            <a:endParaRPr lang="it-IT" dirty="0"/>
          </a:p>
          <a:p>
            <a:pPr algn="just"/>
            <a:r>
              <a:rPr lang="it-IT" dirty="0"/>
              <a:t>La cessione può essere:</a:t>
            </a:r>
          </a:p>
          <a:p>
            <a:pPr algn="just"/>
            <a:r>
              <a:rPr lang="it-IT" dirty="0"/>
              <a:t>•</a:t>
            </a:r>
            <a:r>
              <a:rPr lang="it-IT" b="1" dirty="0"/>
              <a:t>PRO SOLVENDO</a:t>
            </a:r>
            <a:r>
              <a:rPr lang="it-IT" dirty="0"/>
              <a:t>: il cedente risponde dell'eventuale inadempienza del debitore;</a:t>
            </a:r>
          </a:p>
          <a:p>
            <a:pPr algn="just"/>
            <a:r>
              <a:rPr lang="it-IT" dirty="0"/>
              <a:t>•</a:t>
            </a:r>
            <a:r>
              <a:rPr lang="it-IT" b="1" dirty="0">
                <a:solidFill>
                  <a:srgbClr val="00B050"/>
                </a:solidFill>
              </a:rPr>
              <a:t>PRO SOLUTO</a:t>
            </a:r>
            <a:r>
              <a:rPr lang="it-IT" dirty="0"/>
              <a:t>: il cedente non deve rispondere dell'eventuale inadempienza (solvibilità) del debitore. Garantisce solamente dell'esistenza del credito.</a:t>
            </a:r>
          </a:p>
          <a:p>
            <a:endParaRPr lang="it-IT" dirty="0">
              <a:sym typeface="Wingdings" panose="05000000000000000000" pitchFamily="2" charset="2"/>
            </a:endParaRPr>
          </a:p>
        </p:txBody>
      </p:sp>
    </p:spTree>
    <p:extLst>
      <p:ext uri="{BB962C8B-B14F-4D97-AF65-F5344CB8AC3E}">
        <p14:creationId xmlns:p14="http://schemas.microsoft.com/office/powerpoint/2010/main" val="1790592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Cessione del credito (2/2)</a:t>
            </a:r>
          </a:p>
        </p:txBody>
      </p:sp>
      <p:sp>
        <p:nvSpPr>
          <p:cNvPr id="7" name="Segnaposto testo 6"/>
          <p:cNvSpPr>
            <a:spLocks noGrp="1"/>
          </p:cNvSpPr>
          <p:nvPr>
            <p:ph type="body" idx="1"/>
          </p:nvPr>
        </p:nvSpPr>
        <p:spPr>
          <a:xfrm>
            <a:off x="844550" y="1409181"/>
            <a:ext cx="10515600" cy="4013846"/>
          </a:xfrm>
        </p:spPr>
        <p:txBody>
          <a:bodyPr>
            <a:normAutofit/>
          </a:bodyPr>
          <a:lstStyle/>
          <a:p>
            <a:r>
              <a:rPr lang="it-IT" dirty="0"/>
              <a:t>Articolo 121, comma 2</a:t>
            </a:r>
          </a:p>
          <a:p>
            <a:endParaRPr lang="it-IT" dirty="0"/>
          </a:p>
          <a:p>
            <a:endParaRPr lang="it-IT" dirty="0"/>
          </a:p>
          <a:p>
            <a:endParaRPr lang="it-IT" dirty="0">
              <a:sym typeface="Wingdings" panose="05000000000000000000" pitchFamily="2" charset="2"/>
            </a:endParaRPr>
          </a:p>
        </p:txBody>
      </p:sp>
      <p:graphicFrame>
        <p:nvGraphicFramePr>
          <p:cNvPr id="2" name="Tabella 1">
            <a:extLst>
              <a:ext uri="{FF2B5EF4-FFF2-40B4-BE49-F238E27FC236}">
                <a16:creationId xmlns:a16="http://schemas.microsoft.com/office/drawing/2014/main" id="{1403862C-92CF-4A9E-86A7-108CA747405C}"/>
              </a:ext>
            </a:extLst>
          </p:cNvPr>
          <p:cNvGraphicFramePr>
            <a:graphicFrameLocks noGrp="1"/>
          </p:cNvGraphicFramePr>
          <p:nvPr>
            <p:extLst>
              <p:ext uri="{D42A27DB-BD31-4B8C-83A1-F6EECF244321}">
                <p14:modId xmlns:p14="http://schemas.microsoft.com/office/powerpoint/2010/main" val="1497844087"/>
              </p:ext>
            </p:extLst>
          </p:nvPr>
        </p:nvGraphicFramePr>
        <p:xfrm>
          <a:off x="1004936" y="1998266"/>
          <a:ext cx="9234534" cy="3457575"/>
        </p:xfrm>
        <a:graphic>
          <a:graphicData uri="http://schemas.openxmlformats.org/drawingml/2006/table">
            <a:tbl>
              <a:tblPr>
                <a:tableStyleId>{5C22544A-7EE6-4342-B048-85BDC9FD1C3A}</a:tableStyleId>
              </a:tblPr>
              <a:tblGrid>
                <a:gridCol w="2803268">
                  <a:extLst>
                    <a:ext uri="{9D8B030D-6E8A-4147-A177-3AD203B41FA5}">
                      <a16:colId xmlns:a16="http://schemas.microsoft.com/office/drawing/2014/main" val="2792974260"/>
                    </a:ext>
                  </a:extLst>
                </a:gridCol>
                <a:gridCol w="2012602">
                  <a:extLst>
                    <a:ext uri="{9D8B030D-6E8A-4147-A177-3AD203B41FA5}">
                      <a16:colId xmlns:a16="http://schemas.microsoft.com/office/drawing/2014/main" val="2888517139"/>
                    </a:ext>
                  </a:extLst>
                </a:gridCol>
                <a:gridCol w="2659511">
                  <a:extLst>
                    <a:ext uri="{9D8B030D-6E8A-4147-A177-3AD203B41FA5}">
                      <a16:colId xmlns:a16="http://schemas.microsoft.com/office/drawing/2014/main" val="231168829"/>
                    </a:ext>
                  </a:extLst>
                </a:gridCol>
                <a:gridCol w="1759153">
                  <a:extLst>
                    <a:ext uri="{9D8B030D-6E8A-4147-A177-3AD203B41FA5}">
                      <a16:colId xmlns:a16="http://schemas.microsoft.com/office/drawing/2014/main" val="1138847791"/>
                    </a:ext>
                  </a:extLst>
                </a:gridCol>
              </a:tblGrid>
              <a:tr h="333375">
                <a:tc>
                  <a:txBody>
                    <a:bodyPr/>
                    <a:lstStyle/>
                    <a:p>
                      <a:pPr algn="l" fontAlgn="ctr"/>
                      <a:r>
                        <a:rPr lang="it-IT" sz="1000" u="none" strike="noStrike" dirty="0">
                          <a:effectLst/>
                        </a:rPr>
                        <a:t> </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b="1" u="none" strike="noStrike" dirty="0">
                          <a:effectLst/>
                        </a:rPr>
                        <a:t>Riferimento normativo</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b="1" u="none" strike="noStrike" dirty="0">
                          <a:effectLst/>
                        </a:rPr>
                        <a:t>Aliquota detrazione spettante</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it-IT" sz="1000" b="1" u="none" strike="noStrike" dirty="0">
                          <a:effectLst/>
                        </a:rPr>
                        <a:t>t</a:t>
                      </a:r>
                      <a:endParaRPr lang="it-IT" sz="1000" b="1"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658044036"/>
                  </a:ext>
                </a:extLst>
              </a:tr>
              <a:tr h="495300">
                <a:tc>
                  <a:txBody>
                    <a:bodyPr/>
                    <a:lstStyle/>
                    <a:p>
                      <a:pPr algn="l" fontAlgn="ctr"/>
                      <a:r>
                        <a:rPr lang="it-IT" sz="1000" b="1" u="none" strike="noStrike" dirty="0">
                          <a:effectLst/>
                        </a:rPr>
                        <a:t>Super Eco Bonus 110% (interventi trainanti e trainati) </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Articolo 119 D.L. 34/2020</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110%</a:t>
                      </a:r>
                      <a:endParaRPr lang="it-IT" sz="10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5 anni</a:t>
                      </a:r>
                      <a:endParaRPr lang="it-IT"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19147637"/>
                  </a:ext>
                </a:extLst>
              </a:tr>
              <a:tr h="495300">
                <a:tc>
                  <a:txBody>
                    <a:bodyPr/>
                    <a:lstStyle/>
                    <a:p>
                      <a:pPr algn="l" fontAlgn="ctr"/>
                      <a:r>
                        <a:rPr lang="it-IT" sz="1000" b="1" u="none" strike="noStrike" dirty="0">
                          <a:effectLst/>
                        </a:rPr>
                        <a:t>Recupero del patrimonio edilizio</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Articolo 16-bis comma 1 lettere a) e b), TUIR</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50% (attuale)</a:t>
                      </a:r>
                      <a:endParaRPr lang="it-IT" sz="10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10 anni</a:t>
                      </a:r>
                      <a:endParaRPr lang="it-IT"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942667111"/>
                  </a:ext>
                </a:extLst>
              </a:tr>
              <a:tr h="0">
                <a:tc>
                  <a:txBody>
                    <a:bodyPr/>
                    <a:lstStyle/>
                    <a:p>
                      <a:pPr algn="l" fontAlgn="ctr"/>
                      <a:r>
                        <a:rPr lang="it-IT" sz="1000" b="1" u="none" strike="noStrike" dirty="0">
                          <a:effectLst/>
                        </a:rPr>
                        <a:t>Efficientamento energetico </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de-DE" sz="1000" u="none" strike="noStrike">
                          <a:effectLst/>
                        </a:rPr>
                        <a:t>Art. 14 D.L. 63/2013</a:t>
                      </a:r>
                      <a:endParaRPr lang="de-DE"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65%, 50%, 75%, 80%, 85%</a:t>
                      </a:r>
                      <a:endParaRPr lang="it-IT" sz="10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10 anni (5 anni comma 3.1)</a:t>
                      </a:r>
                      <a:endParaRPr lang="it-IT"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228394228"/>
                  </a:ext>
                </a:extLst>
              </a:tr>
              <a:tr h="495300">
                <a:tc>
                  <a:txBody>
                    <a:bodyPr/>
                    <a:lstStyle/>
                    <a:p>
                      <a:pPr algn="l" fontAlgn="ctr"/>
                      <a:r>
                        <a:rPr lang="it-IT" sz="1000" b="1" u="none" strike="noStrike" dirty="0">
                          <a:effectLst/>
                        </a:rPr>
                        <a:t>Adozione di misure antisismiche </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Art. 16 commi da 1-bis a 1-septies del D.L. 63/2013</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70%, 80%, 75%, 85%</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5 anni</a:t>
                      </a:r>
                      <a:endParaRPr lang="it-IT"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076529188"/>
                  </a:ext>
                </a:extLst>
              </a:tr>
              <a:tr h="333375">
                <a:tc>
                  <a:txBody>
                    <a:bodyPr/>
                    <a:lstStyle/>
                    <a:p>
                      <a:pPr algn="l" fontAlgn="ctr"/>
                      <a:r>
                        <a:rPr lang="it-IT" sz="1000" b="1" u="none" strike="noStrike" dirty="0">
                          <a:effectLst/>
                        </a:rPr>
                        <a:t>Recupero o restauro della facciata di edifici</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Art 1 commi 219 e 220 Legge 160/2019</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90%</a:t>
                      </a:r>
                      <a:endParaRPr lang="it-IT" sz="10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10 anni</a:t>
                      </a:r>
                      <a:endParaRPr lang="it-IT" sz="10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989554105"/>
                  </a:ext>
                </a:extLst>
              </a:tr>
              <a:tr h="495300">
                <a:tc>
                  <a:txBody>
                    <a:bodyPr/>
                    <a:lstStyle/>
                    <a:p>
                      <a:pPr algn="l" fontAlgn="ctr"/>
                      <a:r>
                        <a:rPr lang="it-IT" sz="1000" b="1" u="none" strike="noStrike" dirty="0">
                          <a:effectLst/>
                        </a:rPr>
                        <a:t>Installazione di impianti fotovoltaici (se non trainato 110%)</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de-DE" sz="1000" u="none" strike="noStrike">
                          <a:effectLst/>
                        </a:rPr>
                        <a:t>Art. 16-bis comma 1 lett. h) TUIR</a:t>
                      </a:r>
                      <a:endParaRPr lang="de-DE"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50% (non trainato)</a:t>
                      </a:r>
                      <a:endParaRPr lang="it-IT" sz="10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10 anni</a:t>
                      </a:r>
                      <a:endParaRPr lang="it-IT"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016057242"/>
                  </a:ext>
                </a:extLst>
              </a:tr>
              <a:tr h="657225">
                <a:tc>
                  <a:txBody>
                    <a:bodyPr/>
                    <a:lstStyle/>
                    <a:p>
                      <a:pPr algn="l" fontAlgn="ctr"/>
                      <a:r>
                        <a:rPr lang="it-IT" sz="1000" b="1" u="none" strike="noStrike" dirty="0">
                          <a:effectLst/>
                        </a:rPr>
                        <a:t>Installazione di colonnine per la ricarica di veicoli elettrici (se non trainato 110%)</a:t>
                      </a:r>
                      <a:endParaRPr lang="it-IT" sz="1000" b="1"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a:effectLst/>
                        </a:rPr>
                        <a:t>Art. 16-ter D.L. 63/2013</a:t>
                      </a:r>
                      <a:endParaRPr lang="it-IT" sz="1000" b="0" i="0" u="none" strike="noStrike">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50% (non trainato)</a:t>
                      </a:r>
                      <a:endParaRPr lang="it-IT" sz="1000" b="0" i="0" u="none" strike="noStrike" dirty="0">
                        <a:solidFill>
                          <a:srgbClr val="000000"/>
                        </a:solidFill>
                        <a:effectLst/>
                        <a:latin typeface="Times New Roman" panose="02020603050405020304" pitchFamily="18" charset="0"/>
                      </a:endParaRPr>
                    </a:p>
                  </a:txBody>
                  <a:tcPr marL="0" marR="0" marT="0" marB="0" anchor="ctr"/>
                </a:tc>
                <a:tc>
                  <a:txBody>
                    <a:bodyPr/>
                    <a:lstStyle/>
                    <a:p>
                      <a:pPr algn="l" fontAlgn="ctr"/>
                      <a:r>
                        <a:rPr lang="it-IT" sz="1000" u="none" strike="noStrike" dirty="0">
                          <a:effectLst/>
                        </a:rPr>
                        <a:t>10 anni</a:t>
                      </a:r>
                      <a:endParaRPr lang="it-IT" sz="10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89122050"/>
                  </a:ext>
                </a:extLst>
              </a:tr>
            </a:tbl>
          </a:graphicData>
        </a:graphic>
      </p:graphicFrame>
    </p:spTree>
    <p:extLst>
      <p:ext uri="{BB962C8B-B14F-4D97-AF65-F5344CB8AC3E}">
        <p14:creationId xmlns:p14="http://schemas.microsoft.com/office/powerpoint/2010/main" val="1831037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Stati avanzamento lavori</a:t>
            </a:r>
          </a:p>
        </p:txBody>
      </p:sp>
      <p:sp>
        <p:nvSpPr>
          <p:cNvPr id="7" name="Segnaposto testo 6"/>
          <p:cNvSpPr>
            <a:spLocks noGrp="1"/>
          </p:cNvSpPr>
          <p:nvPr>
            <p:ph type="body" idx="1"/>
          </p:nvPr>
        </p:nvSpPr>
        <p:spPr>
          <a:xfrm>
            <a:off x="844550" y="1409181"/>
            <a:ext cx="10515600" cy="4013846"/>
          </a:xfrm>
        </p:spPr>
        <p:txBody>
          <a:bodyPr>
            <a:normAutofit fontScale="92500" lnSpcReduction="20000"/>
          </a:bodyPr>
          <a:lstStyle/>
          <a:p>
            <a:r>
              <a:rPr lang="it-IT" i="1" dirty="0">
                <a:solidFill>
                  <a:schemeClr val="tx1"/>
                </a:solidFill>
              </a:rPr>
              <a:t>Articolo 121, comma 1-bis </a:t>
            </a:r>
          </a:p>
          <a:p>
            <a:endParaRPr lang="it-IT" dirty="0">
              <a:solidFill>
                <a:schemeClr val="tx1"/>
              </a:solidFill>
              <a:sym typeface="Wingdings" panose="05000000000000000000" pitchFamily="2" charset="2"/>
            </a:endParaRPr>
          </a:p>
          <a:p>
            <a:pPr algn="just"/>
            <a:r>
              <a:rPr lang="it-IT" dirty="0">
                <a:solidFill>
                  <a:schemeClr val="tx1"/>
                </a:solidFill>
              </a:rPr>
              <a:t>1 -bis . L'opzione [</a:t>
            </a:r>
            <a:r>
              <a:rPr lang="it-IT" i="1" dirty="0">
                <a:solidFill>
                  <a:schemeClr val="tx1"/>
                </a:solidFill>
              </a:rPr>
              <a:t>della cessione del credito o sconto in fattura</a:t>
            </a:r>
            <a:r>
              <a:rPr lang="it-IT" dirty="0">
                <a:solidFill>
                  <a:schemeClr val="tx1"/>
                </a:solidFill>
              </a:rPr>
              <a:t>] di cui al comma 1 può essere esercitata in relazione a ciascuno stato di avanzamento dei lavori. </a:t>
            </a:r>
          </a:p>
          <a:p>
            <a:pPr algn="just"/>
            <a:r>
              <a:rPr lang="it-IT" dirty="0">
                <a:solidFill>
                  <a:schemeClr val="tx1"/>
                </a:solidFill>
              </a:rPr>
              <a:t>Ai fini del presente comma, per gli interventi di cui all'articolo 119 (Superbonus) </a:t>
            </a:r>
            <a:r>
              <a:rPr lang="it-IT" b="1" dirty="0">
                <a:solidFill>
                  <a:schemeClr val="tx1"/>
                </a:solidFill>
              </a:rPr>
              <a:t>gli stati di avanzamento dei lavori non possono essere più di 2 per ciascun intervento complessivo e ciascuno stato di avanzamento deve riferirsi ad almeno il 30% del medesimo intervento.</a:t>
            </a:r>
            <a:endParaRPr lang="it-IT" dirty="0">
              <a:solidFill>
                <a:schemeClr val="tx1"/>
              </a:solidFill>
            </a:endParaRPr>
          </a:p>
          <a:p>
            <a:pPr algn="just"/>
            <a:r>
              <a:rPr lang="it-IT" dirty="0">
                <a:solidFill>
                  <a:schemeClr val="tx1"/>
                </a:solidFill>
              </a:rPr>
              <a:t>• </a:t>
            </a:r>
            <a:r>
              <a:rPr lang="it-IT" b="1" dirty="0">
                <a:solidFill>
                  <a:schemeClr val="tx1"/>
                </a:solidFill>
              </a:rPr>
              <a:t>MAX 2 </a:t>
            </a:r>
            <a:endParaRPr lang="it-IT" dirty="0">
              <a:solidFill>
                <a:schemeClr val="tx1"/>
              </a:solidFill>
            </a:endParaRPr>
          </a:p>
          <a:p>
            <a:pPr algn="just"/>
            <a:r>
              <a:rPr lang="it-IT" dirty="0">
                <a:solidFill>
                  <a:schemeClr val="tx1"/>
                </a:solidFill>
              </a:rPr>
              <a:t>•</a:t>
            </a:r>
            <a:r>
              <a:rPr lang="it-IT" b="1" dirty="0">
                <a:solidFill>
                  <a:schemeClr val="tx1"/>
                </a:solidFill>
              </a:rPr>
              <a:t> Almeno 30%</a:t>
            </a:r>
            <a:endParaRPr lang="it-IT" dirty="0">
              <a:solidFill>
                <a:schemeClr val="tx1"/>
              </a:solidFill>
            </a:endParaRPr>
          </a:p>
          <a:p>
            <a:endParaRPr lang="it-IT" dirty="0">
              <a:sym typeface="Wingdings" panose="05000000000000000000" pitchFamily="2" charset="2"/>
            </a:endParaRPr>
          </a:p>
        </p:txBody>
      </p:sp>
    </p:spTree>
    <p:extLst>
      <p:ext uri="{BB962C8B-B14F-4D97-AF65-F5344CB8AC3E}">
        <p14:creationId xmlns:p14="http://schemas.microsoft.com/office/powerpoint/2010/main" val="1496965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Sconto in fattura (1/2)</a:t>
            </a:r>
          </a:p>
        </p:txBody>
      </p:sp>
      <p:sp>
        <p:nvSpPr>
          <p:cNvPr id="7" name="Segnaposto testo 6"/>
          <p:cNvSpPr>
            <a:spLocks noGrp="1"/>
          </p:cNvSpPr>
          <p:nvPr>
            <p:ph type="body" idx="1"/>
          </p:nvPr>
        </p:nvSpPr>
        <p:spPr>
          <a:xfrm>
            <a:off x="844550" y="1409180"/>
            <a:ext cx="10515600" cy="4412197"/>
          </a:xfrm>
        </p:spPr>
        <p:txBody>
          <a:bodyPr>
            <a:normAutofit fontScale="70000" lnSpcReduction="20000"/>
          </a:bodyPr>
          <a:lstStyle/>
          <a:p>
            <a:pPr marL="285750" indent="-285750" algn="just">
              <a:lnSpc>
                <a:spcPct val="150000"/>
              </a:lnSpc>
              <a:buFont typeface="Wingdings" panose="05000000000000000000" pitchFamily="2" charset="2"/>
              <a:buChar char="Ø"/>
            </a:pPr>
            <a:r>
              <a:rPr lang="it-IT" sz="2800" dirty="0">
                <a:solidFill>
                  <a:schemeClr val="tx1"/>
                </a:solidFill>
                <a:latin typeface="+mj-lt"/>
              </a:rPr>
              <a:t>Il contributo sotto forma di sconto è pari alla detrazione spettante ma </a:t>
            </a:r>
            <a:r>
              <a:rPr lang="it-IT" sz="2800" b="1" dirty="0">
                <a:solidFill>
                  <a:schemeClr val="tx1"/>
                </a:solidFill>
                <a:latin typeface="+mj-lt"/>
              </a:rPr>
              <a:t>non può in ogni caso essere superiore al corrispettivo dovuto</a:t>
            </a:r>
            <a:r>
              <a:rPr lang="it-IT" sz="2800" dirty="0">
                <a:solidFill>
                  <a:schemeClr val="tx1"/>
                </a:solidFill>
                <a:latin typeface="+mj-lt"/>
              </a:rPr>
              <a:t>; a fronte dello sconto praticato al fornitore è riconosciuto un credito d’imposta </a:t>
            </a:r>
            <a:r>
              <a:rPr lang="it-IT" sz="2800" b="1" dirty="0">
                <a:solidFill>
                  <a:schemeClr val="tx1"/>
                </a:solidFill>
                <a:latin typeface="+mj-lt"/>
              </a:rPr>
              <a:t>pari alla detrazione spettante</a:t>
            </a:r>
            <a:r>
              <a:rPr lang="it-IT" sz="2800" dirty="0">
                <a:solidFill>
                  <a:schemeClr val="tx1"/>
                </a:solidFill>
                <a:latin typeface="+mj-lt"/>
              </a:rPr>
              <a:t>.</a:t>
            </a:r>
          </a:p>
          <a:p>
            <a:pPr marL="285750" indent="-285750" algn="just">
              <a:lnSpc>
                <a:spcPct val="150000"/>
              </a:lnSpc>
              <a:buFont typeface="Wingdings" panose="05000000000000000000" pitchFamily="2" charset="2"/>
              <a:buChar char="Ø"/>
            </a:pPr>
            <a:r>
              <a:rPr lang="it-IT" sz="2800" dirty="0">
                <a:solidFill>
                  <a:schemeClr val="tx1"/>
                </a:solidFill>
                <a:latin typeface="+mj-lt"/>
              </a:rPr>
              <a:t>L’importo dello sconto praticato </a:t>
            </a:r>
            <a:r>
              <a:rPr lang="it-IT" sz="2800" u="sng" dirty="0">
                <a:solidFill>
                  <a:schemeClr val="tx1"/>
                </a:solidFill>
                <a:latin typeface="+mj-lt"/>
              </a:rPr>
              <a:t>non riduce l’imponibile ai fini dell’imposta sul valore aggiunto</a:t>
            </a:r>
            <a:r>
              <a:rPr lang="it-IT" sz="2800" dirty="0">
                <a:solidFill>
                  <a:schemeClr val="tx1"/>
                </a:solidFill>
                <a:latin typeface="+mj-lt"/>
              </a:rPr>
              <a:t> ed </a:t>
            </a:r>
            <a:r>
              <a:rPr lang="it-IT" sz="2800" b="1" dirty="0">
                <a:solidFill>
                  <a:schemeClr val="tx1"/>
                </a:solidFill>
                <a:latin typeface="+mj-lt"/>
              </a:rPr>
              <a:t>è espressamente indicato nella fattura emessa a fronte degli interventi effettuati</a:t>
            </a:r>
            <a:r>
              <a:rPr lang="it-IT" sz="2800" dirty="0">
                <a:solidFill>
                  <a:schemeClr val="tx1"/>
                </a:solidFill>
                <a:latin typeface="+mj-lt"/>
              </a:rPr>
              <a:t> quale sconto praticato in applicazione delle previsioni dell’articolo 121 del decreto-legge n. 34 del 2020.</a:t>
            </a:r>
          </a:p>
          <a:p>
            <a:endParaRPr lang="it-IT" dirty="0">
              <a:latin typeface="+mj-lt"/>
              <a:sym typeface="Wingdings" panose="05000000000000000000" pitchFamily="2" charset="2"/>
            </a:endParaRPr>
          </a:p>
          <a:p>
            <a:r>
              <a:rPr lang="it-IT" dirty="0">
                <a:solidFill>
                  <a:schemeClr val="tx1"/>
                </a:solidFill>
                <a:latin typeface="+mj-lt"/>
                <a:sym typeface="Wingdings" panose="05000000000000000000" pitchFamily="2" charset="2"/>
              </a:rPr>
              <a:t>ATTENZIONE: </a:t>
            </a:r>
            <a:r>
              <a:rPr lang="it-IT" dirty="0">
                <a:solidFill>
                  <a:schemeClr val="tx1"/>
                </a:solidFill>
                <a:latin typeface="+mj-lt"/>
              </a:rPr>
              <a:t>L'importo dello </a:t>
            </a:r>
            <a:r>
              <a:rPr lang="it-IT" b="1" dirty="0">
                <a:solidFill>
                  <a:schemeClr val="tx1"/>
                </a:solidFill>
                <a:latin typeface="+mj-lt"/>
              </a:rPr>
              <a:t>sconto in fattura non può mai ridurre l’Iva </a:t>
            </a:r>
            <a:r>
              <a:rPr lang="it-IT" dirty="0">
                <a:solidFill>
                  <a:schemeClr val="tx1"/>
                </a:solidFill>
                <a:latin typeface="+mj-lt"/>
              </a:rPr>
              <a:t>e deve essere </a:t>
            </a:r>
            <a:r>
              <a:rPr lang="it-IT" b="1" dirty="0">
                <a:solidFill>
                  <a:schemeClr val="tx1"/>
                </a:solidFill>
                <a:latin typeface="+mj-lt"/>
              </a:rPr>
              <a:t>indicato nella fattura</a:t>
            </a:r>
            <a:r>
              <a:rPr lang="it-IT" dirty="0">
                <a:solidFill>
                  <a:schemeClr val="tx1"/>
                </a:solidFill>
                <a:latin typeface="+mj-lt"/>
              </a:rPr>
              <a:t>:</a:t>
            </a:r>
            <a:endParaRPr lang="it-IT" dirty="0">
              <a:solidFill>
                <a:schemeClr val="tx1"/>
              </a:solidFill>
              <a:latin typeface="+mj-lt"/>
              <a:sym typeface="Wingdings" panose="05000000000000000000" pitchFamily="2" charset="2"/>
            </a:endParaRPr>
          </a:p>
        </p:txBody>
      </p:sp>
    </p:spTree>
    <p:extLst>
      <p:ext uri="{BB962C8B-B14F-4D97-AF65-F5344CB8AC3E}">
        <p14:creationId xmlns:p14="http://schemas.microsoft.com/office/powerpoint/2010/main" val="71576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Sconto in fattura (2/2)</a:t>
            </a:r>
          </a:p>
        </p:txBody>
      </p:sp>
      <p:sp>
        <p:nvSpPr>
          <p:cNvPr id="7" name="Segnaposto testo 6"/>
          <p:cNvSpPr>
            <a:spLocks noGrp="1"/>
          </p:cNvSpPr>
          <p:nvPr>
            <p:ph type="body" idx="1"/>
          </p:nvPr>
        </p:nvSpPr>
        <p:spPr>
          <a:xfrm>
            <a:off x="844550" y="1671730"/>
            <a:ext cx="10515600" cy="4013846"/>
          </a:xfrm>
        </p:spPr>
        <p:txBody>
          <a:bodyPr>
            <a:normAutofit fontScale="62500" lnSpcReduction="20000"/>
          </a:bodyPr>
          <a:lstStyle/>
          <a:p>
            <a:r>
              <a:rPr lang="it-IT" b="1" dirty="0">
                <a:solidFill>
                  <a:schemeClr val="tx1"/>
                </a:solidFill>
                <a:sym typeface="Wingdings" panose="05000000000000000000" pitchFamily="2" charset="2"/>
              </a:rPr>
              <a:t>Esempio 1</a:t>
            </a:r>
          </a:p>
          <a:p>
            <a:r>
              <a:rPr lang="it-IT" dirty="0">
                <a:solidFill>
                  <a:schemeClr val="tx1"/>
                </a:solidFill>
                <a:sym typeface="Wingdings" panose="05000000000000000000" pitchFamily="2" charset="2"/>
              </a:rPr>
              <a:t>Totale fattura = 100.000€ (90.909,09 imponibile </a:t>
            </a:r>
            <a:r>
              <a:rPr lang="it-IT" u="sng" dirty="0">
                <a:solidFill>
                  <a:schemeClr val="tx1"/>
                </a:solidFill>
                <a:sym typeface="Wingdings" panose="05000000000000000000" pitchFamily="2" charset="2"/>
              </a:rPr>
              <a:t>oltre IVA al 10%)</a:t>
            </a:r>
            <a:endParaRPr lang="it-IT" u="sng" dirty="0">
              <a:solidFill>
                <a:srgbClr val="FF0000"/>
              </a:solidFill>
              <a:sym typeface="Wingdings" panose="05000000000000000000" pitchFamily="2" charset="2"/>
            </a:endParaRPr>
          </a:p>
          <a:p>
            <a:r>
              <a:rPr lang="it-IT" dirty="0">
                <a:solidFill>
                  <a:schemeClr val="tx1"/>
                </a:solidFill>
                <a:sym typeface="Wingdings" panose="05000000000000000000" pitchFamily="2" charset="2"/>
              </a:rPr>
              <a:t>Sconto = 100%</a:t>
            </a:r>
          </a:p>
          <a:p>
            <a:r>
              <a:rPr lang="it-IT" dirty="0">
                <a:solidFill>
                  <a:schemeClr val="tx1"/>
                </a:solidFill>
                <a:sym typeface="Wingdings" panose="05000000000000000000" pitchFamily="2" charset="2"/>
              </a:rPr>
              <a:t>Pagamento = 0</a:t>
            </a:r>
          </a:p>
          <a:p>
            <a:r>
              <a:rPr lang="it-IT" dirty="0">
                <a:solidFill>
                  <a:schemeClr val="tx1"/>
                </a:solidFill>
                <a:sym typeface="Wingdings" panose="05000000000000000000" pitchFamily="2" charset="2"/>
              </a:rPr>
              <a:t>L’impresa acquisisce un credito d’imposta compensabile in F24 o cedibile, pari alla detrazione nominale (110%) = 110.000€</a:t>
            </a:r>
          </a:p>
          <a:p>
            <a:r>
              <a:rPr lang="it-IT" b="1" dirty="0">
                <a:solidFill>
                  <a:schemeClr val="tx1"/>
                </a:solidFill>
                <a:sym typeface="Wingdings" panose="05000000000000000000" pitchFamily="2" charset="2"/>
              </a:rPr>
              <a:t>Esempio 2</a:t>
            </a:r>
          </a:p>
          <a:p>
            <a:r>
              <a:rPr lang="it-IT" dirty="0">
                <a:solidFill>
                  <a:schemeClr val="tx1"/>
                </a:solidFill>
                <a:sym typeface="Wingdings" panose="05000000000000000000" pitchFamily="2" charset="2"/>
              </a:rPr>
              <a:t>Totale fattura = 100.000€ (90.909,09 imponibile </a:t>
            </a:r>
            <a:r>
              <a:rPr lang="it-IT" u="sng" dirty="0">
                <a:solidFill>
                  <a:schemeClr val="tx1"/>
                </a:solidFill>
                <a:sym typeface="Wingdings" panose="05000000000000000000" pitchFamily="2" charset="2"/>
              </a:rPr>
              <a:t>oltre IVA al 10%</a:t>
            </a:r>
            <a:r>
              <a:rPr lang="it-IT" dirty="0">
                <a:solidFill>
                  <a:schemeClr val="tx1"/>
                </a:solidFill>
                <a:sym typeface="Wingdings" panose="05000000000000000000" pitchFamily="2" charset="2"/>
              </a:rPr>
              <a:t>)</a:t>
            </a:r>
          </a:p>
          <a:p>
            <a:r>
              <a:rPr lang="it-IT" dirty="0">
                <a:solidFill>
                  <a:schemeClr val="tx1"/>
                </a:solidFill>
                <a:sym typeface="Wingdings" panose="05000000000000000000" pitchFamily="2" charset="2"/>
              </a:rPr>
              <a:t>Sconto (85%) = 85.000€ </a:t>
            </a:r>
          </a:p>
          <a:p>
            <a:r>
              <a:rPr lang="it-IT" dirty="0">
                <a:solidFill>
                  <a:schemeClr val="tx1"/>
                </a:solidFill>
                <a:sym typeface="Wingdings" panose="05000000000000000000" pitchFamily="2" charset="2"/>
              </a:rPr>
              <a:t>Pagamento = 15.000€</a:t>
            </a:r>
          </a:p>
          <a:p>
            <a:r>
              <a:rPr lang="it-IT" dirty="0">
                <a:solidFill>
                  <a:schemeClr val="tx1"/>
                </a:solidFill>
                <a:sym typeface="Wingdings" panose="05000000000000000000" pitchFamily="2" charset="2"/>
              </a:rPr>
              <a:t>L’impresa acquisisce un credito d’imposta compensabile in F24 o cedibile, pari al 110% dell’importo scontato = 93.500 € (ossia 85.000 x 110%).</a:t>
            </a:r>
          </a:p>
          <a:p>
            <a:r>
              <a:rPr lang="it-IT" dirty="0">
                <a:solidFill>
                  <a:schemeClr val="tx1"/>
                </a:solidFill>
                <a:sym typeface="Wingdings" panose="05000000000000000000" pitchFamily="2" charset="2"/>
              </a:rPr>
              <a:t>Il contribuente potrà usufruire di una detrazione pari a 16.500€ (ossia 110% dell’importo versato).  </a:t>
            </a:r>
          </a:p>
        </p:txBody>
      </p:sp>
    </p:spTree>
    <p:extLst>
      <p:ext uri="{BB962C8B-B14F-4D97-AF65-F5344CB8AC3E}">
        <p14:creationId xmlns:p14="http://schemas.microsoft.com/office/powerpoint/2010/main" val="2487795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Requisiti per l’opzione</a:t>
            </a:r>
          </a:p>
        </p:txBody>
      </p:sp>
      <p:graphicFrame>
        <p:nvGraphicFramePr>
          <p:cNvPr id="4" name="Tabella 4">
            <a:extLst>
              <a:ext uri="{FF2B5EF4-FFF2-40B4-BE49-F238E27FC236}">
                <a16:creationId xmlns:a16="http://schemas.microsoft.com/office/drawing/2014/main" id="{4DE512FA-501F-4275-A958-320EC730D4A2}"/>
              </a:ext>
            </a:extLst>
          </p:cNvPr>
          <p:cNvGraphicFramePr>
            <a:graphicFrameLocks noGrp="1"/>
          </p:cNvGraphicFramePr>
          <p:nvPr>
            <p:extLst>
              <p:ext uri="{D42A27DB-BD31-4B8C-83A1-F6EECF244321}">
                <p14:modId xmlns:p14="http://schemas.microsoft.com/office/powerpoint/2010/main" val="2443998215"/>
              </p:ext>
            </p:extLst>
          </p:nvPr>
        </p:nvGraphicFramePr>
        <p:xfrm>
          <a:off x="1086415" y="1987152"/>
          <a:ext cx="9433712" cy="3388360"/>
        </p:xfrm>
        <a:graphic>
          <a:graphicData uri="http://schemas.openxmlformats.org/drawingml/2006/table">
            <a:tbl>
              <a:tblPr firstRow="1" bandRow="1">
                <a:tableStyleId>{5C22544A-7EE6-4342-B048-85BDC9FD1C3A}</a:tableStyleId>
              </a:tblPr>
              <a:tblGrid>
                <a:gridCol w="4716856">
                  <a:extLst>
                    <a:ext uri="{9D8B030D-6E8A-4147-A177-3AD203B41FA5}">
                      <a16:colId xmlns:a16="http://schemas.microsoft.com/office/drawing/2014/main" val="4192656195"/>
                    </a:ext>
                  </a:extLst>
                </a:gridCol>
                <a:gridCol w="4716856">
                  <a:extLst>
                    <a:ext uri="{9D8B030D-6E8A-4147-A177-3AD203B41FA5}">
                      <a16:colId xmlns:a16="http://schemas.microsoft.com/office/drawing/2014/main" val="3896545051"/>
                    </a:ext>
                  </a:extLst>
                </a:gridCol>
              </a:tblGrid>
              <a:tr h="370840">
                <a:tc>
                  <a:txBody>
                    <a:bodyPr/>
                    <a:lstStyle/>
                    <a:p>
                      <a:r>
                        <a:rPr lang="it-IT" dirty="0"/>
                        <a:t>Tipologia </a:t>
                      </a:r>
                    </a:p>
                  </a:txBody>
                  <a:tcPr/>
                </a:tc>
                <a:tc>
                  <a:txBody>
                    <a:bodyPr/>
                    <a:lstStyle/>
                    <a:p>
                      <a:r>
                        <a:rPr lang="it-IT" dirty="0">
                          <a:solidFill>
                            <a:schemeClr val="bg1"/>
                          </a:solidFill>
                        </a:rPr>
                        <a:t>Adempimenti</a:t>
                      </a:r>
                      <a:r>
                        <a:rPr lang="it-IT" dirty="0">
                          <a:solidFill>
                            <a:srgbClr val="FF0000"/>
                          </a:solidFill>
                        </a:rPr>
                        <a:t> </a:t>
                      </a:r>
                    </a:p>
                  </a:txBody>
                  <a:tcPr/>
                </a:tc>
                <a:extLst>
                  <a:ext uri="{0D108BD9-81ED-4DB2-BD59-A6C34878D82A}">
                    <a16:rowId xmlns:a16="http://schemas.microsoft.com/office/drawing/2014/main" val="2930041249"/>
                  </a:ext>
                </a:extLst>
              </a:tr>
              <a:tr h="370840">
                <a:tc>
                  <a:txBody>
                    <a:bodyPr/>
                    <a:lstStyle/>
                    <a:p>
                      <a:r>
                        <a:rPr lang="it-IT" dirty="0"/>
                        <a:t>EFFICIENTAMENTO ENERGETICO</a:t>
                      </a:r>
                    </a:p>
                  </a:txBody>
                  <a:tcPr/>
                </a:tc>
                <a:tc>
                  <a:txBody>
                    <a:bodyPr/>
                    <a:lstStyle/>
                    <a:p>
                      <a:r>
                        <a:rPr lang="it-IT" dirty="0"/>
                        <a:t>- Redazione asseverazioni </a:t>
                      </a:r>
                    </a:p>
                    <a:p>
                      <a:r>
                        <a:rPr lang="it-IT" dirty="0"/>
                        <a:t>- ENEA (</a:t>
                      </a:r>
                      <a:r>
                        <a:rPr lang="it-IT" u="sng" dirty="0"/>
                        <a:t>opzione esercitabile dal 5° giorno lavorativo successivo al rilascio della ricevuta di trasmissione</a:t>
                      </a:r>
                      <a:r>
                        <a:rPr lang="it-IT" dirty="0"/>
                        <a:t>)</a:t>
                      </a:r>
                    </a:p>
                  </a:txBody>
                  <a:tcPr/>
                </a:tc>
                <a:extLst>
                  <a:ext uri="{0D108BD9-81ED-4DB2-BD59-A6C34878D82A}">
                    <a16:rowId xmlns:a16="http://schemas.microsoft.com/office/drawing/2014/main" val="3903662934"/>
                  </a:ext>
                </a:extLst>
              </a:tr>
              <a:tr h="370840">
                <a:tc>
                  <a:txBody>
                    <a:bodyPr/>
                    <a:lstStyle/>
                    <a:p>
                      <a:r>
                        <a:rPr lang="it-IT" dirty="0"/>
                        <a:t>SISMABONUS (art. 119 comma 4)</a:t>
                      </a:r>
                    </a:p>
                  </a:txBody>
                  <a:tcPr/>
                </a:tc>
                <a:tc>
                  <a:txBody>
                    <a:bodyPr/>
                    <a:lstStyle/>
                    <a:p>
                      <a:r>
                        <a:rPr lang="it-IT" sz="1800" b="0" i="0" u="none" strike="noStrike" kern="1200" baseline="0" dirty="0">
                          <a:solidFill>
                            <a:schemeClr val="dk1"/>
                          </a:solidFill>
                          <a:latin typeface="+mn-lt"/>
                          <a:ea typeface="+mn-ea"/>
                          <a:cs typeface="+mn-cs"/>
                        </a:rPr>
                        <a:t>Redazione asseverazioni riduzione rischio sismico</a:t>
                      </a:r>
                    </a:p>
                  </a:txBody>
                  <a:tcPr/>
                </a:tc>
                <a:extLst>
                  <a:ext uri="{0D108BD9-81ED-4DB2-BD59-A6C34878D82A}">
                    <a16:rowId xmlns:a16="http://schemas.microsoft.com/office/drawing/2014/main" val="2039270350"/>
                  </a:ext>
                </a:extLst>
              </a:tr>
              <a:tr h="370840">
                <a:tc>
                  <a:txBody>
                    <a:bodyPr/>
                    <a:lstStyle/>
                    <a:p>
                      <a:r>
                        <a:rPr lang="it-IT" dirty="0"/>
                        <a:t>TUTTI GLI INTERVENTI</a:t>
                      </a:r>
                    </a:p>
                  </a:txBody>
                  <a:tcPr/>
                </a:tc>
                <a:tc>
                  <a:txBody>
                    <a:bodyPr/>
                    <a:lstStyle/>
                    <a:p>
                      <a:r>
                        <a:rPr lang="it-IT" sz="1800" b="0" i="0" u="none" strike="noStrike" kern="1200" baseline="0" dirty="0">
                          <a:solidFill>
                            <a:schemeClr val="dk1"/>
                          </a:solidFill>
                          <a:latin typeface="+mn-lt"/>
                          <a:ea typeface="+mn-ea"/>
                          <a:cs typeface="+mn-cs"/>
                        </a:rPr>
                        <a:t>Visto di conformità (attesta la sussistenza dei presupposti che danno diritto alla detrazione. il visto dev’essere predisposto  da commercialista (CAF, ecc.).</a:t>
                      </a:r>
                    </a:p>
                  </a:txBody>
                  <a:tcPr/>
                </a:tc>
                <a:extLst>
                  <a:ext uri="{0D108BD9-81ED-4DB2-BD59-A6C34878D82A}">
                    <a16:rowId xmlns:a16="http://schemas.microsoft.com/office/drawing/2014/main" val="505499077"/>
                  </a:ext>
                </a:extLst>
              </a:tr>
            </a:tbl>
          </a:graphicData>
        </a:graphic>
      </p:graphicFrame>
    </p:spTree>
    <p:extLst>
      <p:ext uri="{BB962C8B-B14F-4D97-AF65-F5344CB8AC3E}">
        <p14:creationId xmlns:p14="http://schemas.microsoft.com/office/powerpoint/2010/main" val="636115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8200" y="639847"/>
            <a:ext cx="10515600" cy="653216"/>
          </a:xfrm>
        </p:spPr>
        <p:txBody>
          <a:bodyPr>
            <a:normAutofit fontScale="90000"/>
          </a:bodyPr>
          <a:lstStyle/>
          <a:p>
            <a:r>
              <a:rPr lang="it-IT" dirty="0"/>
              <a:t>Modalità di esercizio dell’opzione</a:t>
            </a:r>
          </a:p>
        </p:txBody>
      </p:sp>
      <p:sp>
        <p:nvSpPr>
          <p:cNvPr id="7" name="Segnaposto testo 6"/>
          <p:cNvSpPr>
            <a:spLocks noGrp="1"/>
          </p:cNvSpPr>
          <p:nvPr>
            <p:ph type="body" idx="1"/>
          </p:nvPr>
        </p:nvSpPr>
        <p:spPr>
          <a:xfrm>
            <a:off x="950614" y="1330784"/>
            <a:ext cx="10515600" cy="3087233"/>
          </a:xfrm>
        </p:spPr>
        <p:txBody>
          <a:bodyPr>
            <a:normAutofit fontScale="70000" lnSpcReduction="20000"/>
          </a:bodyPr>
          <a:lstStyle/>
          <a:p>
            <a:pPr algn="just"/>
            <a:r>
              <a:rPr lang="it-IT" sz="1900" dirty="0">
                <a:solidFill>
                  <a:schemeClr val="tx1"/>
                </a:solidFill>
              </a:rPr>
              <a:t>L’esercizio dell’opzione, sia per le unità immobiliari che per i condomini, dev’essere comunicato all’Agenzia delle Entrate con </a:t>
            </a:r>
            <a:r>
              <a:rPr lang="it-IT" sz="1900" b="1" dirty="0">
                <a:solidFill>
                  <a:schemeClr val="tx1"/>
                </a:solidFill>
              </a:rPr>
              <a:t>modello</a:t>
            </a:r>
            <a:r>
              <a:rPr lang="it-IT" sz="1900" dirty="0">
                <a:solidFill>
                  <a:schemeClr val="tx1"/>
                </a:solidFill>
              </a:rPr>
              <a:t> apposito (allegato al </a:t>
            </a:r>
            <a:r>
              <a:rPr lang="it-IT" sz="1900" b="1" dirty="0">
                <a:solidFill>
                  <a:schemeClr val="tx1"/>
                </a:solidFill>
              </a:rPr>
              <a:t>provvedimento Entrate</a:t>
            </a:r>
            <a:r>
              <a:rPr lang="it-IT" sz="1900" dirty="0">
                <a:solidFill>
                  <a:schemeClr val="tx1"/>
                </a:solidFill>
              </a:rPr>
              <a:t> </a:t>
            </a:r>
            <a:r>
              <a:rPr lang="it-IT" sz="1900" b="1" dirty="0">
                <a:solidFill>
                  <a:schemeClr val="tx1"/>
                </a:solidFill>
              </a:rPr>
              <a:t>N. 283847/2020</a:t>
            </a:r>
            <a:r>
              <a:rPr lang="it-IT" sz="1900" dirty="0">
                <a:solidFill>
                  <a:schemeClr val="tx1"/>
                </a:solidFill>
              </a:rPr>
              <a:t>).</a:t>
            </a:r>
          </a:p>
          <a:p>
            <a:r>
              <a:rPr lang="it-IT" sz="1900" dirty="0">
                <a:solidFill>
                  <a:schemeClr val="tx1"/>
                </a:solidFill>
              </a:rPr>
              <a:t>“</a:t>
            </a:r>
            <a:r>
              <a:rPr lang="it-IT" sz="1900" i="1" dirty="0">
                <a:solidFill>
                  <a:schemeClr val="tx1"/>
                </a:solidFill>
              </a:rPr>
              <a:t>Comunicazione dell’opzione relativa agli interventi di recupero del patrimonio edilizio, efficienza energetica, rischio sismico, impianti fotovoltaici e colonnine di ricarica</a:t>
            </a:r>
            <a:r>
              <a:rPr lang="it-IT" sz="1900" dirty="0">
                <a:solidFill>
                  <a:schemeClr val="tx1"/>
                </a:solidFill>
              </a:rPr>
              <a:t>”.</a:t>
            </a:r>
          </a:p>
          <a:p>
            <a:r>
              <a:rPr lang="it-IT" sz="1900" dirty="0">
                <a:solidFill>
                  <a:schemeClr val="tx1"/>
                </a:solidFill>
              </a:rPr>
              <a:t>La Comunicazione va inviata </a:t>
            </a:r>
            <a:r>
              <a:rPr lang="it-IT" sz="1900" b="1" dirty="0">
                <a:solidFill>
                  <a:schemeClr val="tx1"/>
                </a:solidFill>
              </a:rPr>
              <a:t>esclusivamente in via telematica </a:t>
            </a:r>
            <a:endParaRPr lang="it-IT" sz="1900" dirty="0">
              <a:solidFill>
                <a:schemeClr val="tx1"/>
              </a:solidFill>
            </a:endParaRPr>
          </a:p>
          <a:p>
            <a:pPr marL="342900" indent="-342900">
              <a:buFont typeface="Arial" panose="020B0604020202020204" pitchFamily="34" charset="0"/>
              <a:buChar char="•"/>
            </a:pPr>
            <a:r>
              <a:rPr lang="it-IT" sz="1900" dirty="0">
                <a:solidFill>
                  <a:schemeClr val="tx1"/>
                </a:solidFill>
              </a:rPr>
              <a:t>a partire dal </a:t>
            </a:r>
            <a:r>
              <a:rPr lang="it-IT" sz="1900" b="1" dirty="0">
                <a:solidFill>
                  <a:schemeClr val="tx1"/>
                </a:solidFill>
              </a:rPr>
              <a:t>15 ottobre 2020 </a:t>
            </a:r>
            <a:endParaRPr lang="it-IT" sz="1900" dirty="0">
              <a:solidFill>
                <a:schemeClr val="tx1"/>
              </a:solidFill>
            </a:endParaRPr>
          </a:p>
          <a:p>
            <a:pPr marL="342900" indent="-342900" algn="just">
              <a:buFont typeface="Arial" panose="020B0604020202020204" pitchFamily="34" charset="0"/>
              <a:buChar char="•"/>
            </a:pPr>
            <a:r>
              <a:rPr lang="it-IT" sz="1900" b="1" dirty="0">
                <a:solidFill>
                  <a:schemeClr val="tx1"/>
                </a:solidFill>
              </a:rPr>
              <a:t>entro il 16 marzo dell’anno successivo </a:t>
            </a:r>
            <a:r>
              <a:rPr lang="it-IT" sz="1900" dirty="0">
                <a:solidFill>
                  <a:schemeClr val="tx1"/>
                </a:solidFill>
              </a:rPr>
              <a:t>a quello in cui sono state sostenute le spese che danno diritto alla detrazione (nei casi di esercizio dell’opzione per le </a:t>
            </a:r>
            <a:r>
              <a:rPr lang="it-IT" sz="1900" b="1" dirty="0">
                <a:solidFill>
                  <a:schemeClr val="tx1"/>
                </a:solidFill>
              </a:rPr>
              <a:t>rate residue non fruite</a:t>
            </a:r>
            <a:r>
              <a:rPr lang="it-IT" sz="1900" dirty="0">
                <a:solidFill>
                  <a:schemeClr val="tx1"/>
                </a:solidFill>
              </a:rPr>
              <a:t>, entro il 16 marzo dell’anno di scadenza del termine ordinario di presentazione della dichiarazione dei redditi in cui avrebbe dovuto essere indicata la </a:t>
            </a:r>
            <a:r>
              <a:rPr lang="it-IT" sz="1900" b="1" dirty="0">
                <a:solidFill>
                  <a:schemeClr val="tx1"/>
                </a:solidFill>
              </a:rPr>
              <a:t>prima rata ceduta non utilizzata in detrazione</a:t>
            </a:r>
            <a:r>
              <a:rPr lang="it-IT" sz="1900" dirty="0">
                <a:solidFill>
                  <a:schemeClr val="tx1"/>
                </a:solidFill>
              </a:rPr>
              <a:t>).</a:t>
            </a:r>
          </a:p>
          <a:p>
            <a:r>
              <a:rPr lang="it-IT" sz="1900" dirty="0">
                <a:solidFill>
                  <a:schemeClr val="tx1"/>
                </a:solidFill>
              </a:rPr>
              <a:t>La Comunicazione </a:t>
            </a:r>
            <a:r>
              <a:rPr lang="it-IT" sz="1900" b="1" dirty="0">
                <a:solidFill>
                  <a:schemeClr val="tx1"/>
                </a:solidFill>
              </a:rPr>
              <a:t>deve essere inviata </a:t>
            </a:r>
            <a:r>
              <a:rPr lang="it-IT" sz="1900" dirty="0">
                <a:solidFill>
                  <a:schemeClr val="tx1"/>
                </a:solidFill>
              </a:rPr>
              <a:t>dal beneficiario </a:t>
            </a:r>
          </a:p>
          <a:p>
            <a:pPr marL="342900" indent="-342900">
              <a:buFont typeface="Arial" panose="020B0604020202020204" pitchFamily="34" charset="0"/>
              <a:buChar char="•"/>
            </a:pPr>
            <a:r>
              <a:rPr lang="it-IT" sz="1900" dirty="0">
                <a:solidFill>
                  <a:schemeClr val="tx1"/>
                </a:solidFill>
              </a:rPr>
              <a:t>direttamente (</a:t>
            </a:r>
            <a:r>
              <a:rPr lang="it-IT" sz="1900" i="1" dirty="0" err="1">
                <a:solidFill>
                  <a:schemeClr val="tx1"/>
                </a:solidFill>
              </a:rPr>
              <a:t>Fisconline</a:t>
            </a:r>
            <a:r>
              <a:rPr lang="it-IT" sz="1900" dirty="0">
                <a:solidFill>
                  <a:schemeClr val="tx1"/>
                </a:solidFill>
              </a:rPr>
              <a:t>)</a:t>
            </a:r>
          </a:p>
          <a:p>
            <a:pPr marL="342900" indent="-342900">
              <a:buFont typeface="Arial" panose="020B0604020202020204" pitchFamily="34" charset="0"/>
              <a:buChar char="•"/>
            </a:pPr>
            <a:r>
              <a:rPr lang="it-IT" sz="1900" dirty="0">
                <a:solidFill>
                  <a:schemeClr val="tx1"/>
                </a:solidFill>
              </a:rPr>
              <a:t>avvalendosi di un intermediario (</a:t>
            </a:r>
            <a:r>
              <a:rPr lang="it-IT" sz="1900" i="1" dirty="0">
                <a:solidFill>
                  <a:schemeClr val="tx1"/>
                </a:solidFill>
              </a:rPr>
              <a:t>Entratel</a:t>
            </a:r>
            <a:r>
              <a:rPr lang="it-IT" sz="1900" dirty="0">
                <a:solidFill>
                  <a:schemeClr val="tx1"/>
                </a:solidFill>
              </a:rPr>
              <a:t>)</a:t>
            </a:r>
          </a:p>
          <a:p>
            <a:endParaRPr lang="it-IT" dirty="0">
              <a:sym typeface="Wingdings" panose="05000000000000000000" pitchFamily="2" charset="2"/>
            </a:endParaRPr>
          </a:p>
        </p:txBody>
      </p:sp>
      <p:graphicFrame>
        <p:nvGraphicFramePr>
          <p:cNvPr id="2" name="Tabella 1">
            <a:extLst>
              <a:ext uri="{FF2B5EF4-FFF2-40B4-BE49-F238E27FC236}">
                <a16:creationId xmlns:a16="http://schemas.microsoft.com/office/drawing/2014/main" id="{44A4904A-1874-42AA-B5EF-3BC8892B0B5E}"/>
              </a:ext>
            </a:extLst>
          </p:cNvPr>
          <p:cNvGraphicFramePr>
            <a:graphicFrameLocks noGrp="1"/>
          </p:cNvGraphicFramePr>
          <p:nvPr>
            <p:extLst>
              <p:ext uri="{D42A27DB-BD31-4B8C-83A1-F6EECF244321}">
                <p14:modId xmlns:p14="http://schemas.microsoft.com/office/powerpoint/2010/main" val="2207865336"/>
              </p:ext>
            </p:extLst>
          </p:nvPr>
        </p:nvGraphicFramePr>
        <p:xfrm>
          <a:off x="950614" y="4493459"/>
          <a:ext cx="10515600" cy="1755823"/>
        </p:xfrm>
        <a:graphic>
          <a:graphicData uri="http://schemas.openxmlformats.org/drawingml/2006/table">
            <a:tbl>
              <a:tblPr firstRow="1" firstCol="1" bandRow="1">
                <a:tableStyleId>{5C22544A-7EE6-4342-B048-85BDC9FD1C3A}</a:tableStyleId>
              </a:tblPr>
              <a:tblGrid>
                <a:gridCol w="3245987">
                  <a:extLst>
                    <a:ext uri="{9D8B030D-6E8A-4147-A177-3AD203B41FA5}">
                      <a16:colId xmlns:a16="http://schemas.microsoft.com/office/drawing/2014/main" val="1338673042"/>
                    </a:ext>
                  </a:extLst>
                </a:gridCol>
                <a:gridCol w="7269613">
                  <a:extLst>
                    <a:ext uri="{9D8B030D-6E8A-4147-A177-3AD203B41FA5}">
                      <a16:colId xmlns:a16="http://schemas.microsoft.com/office/drawing/2014/main" val="3802926322"/>
                    </a:ext>
                  </a:extLst>
                </a:gridCol>
              </a:tblGrid>
              <a:tr h="241437">
                <a:tc>
                  <a:txBody>
                    <a:bodyPr/>
                    <a:lstStyle/>
                    <a:p>
                      <a:r>
                        <a:rPr lang="it-IT" sz="1200" dirty="0">
                          <a:effectLst/>
                        </a:rPr>
                        <a:t>ASPETTI PARTICOLARI</a:t>
                      </a:r>
                      <a:endParaRPr lang="it-IT"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algn="l" defTabSz="914400" rtl="0" eaLnBrk="1" latinLnBrk="0" hangingPunct="1"/>
                      <a:endParaRPr lang="it-IT" sz="1200" b="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765257512"/>
                  </a:ext>
                </a:extLst>
              </a:tr>
              <a:tr h="482873">
                <a:tc>
                  <a:txBody>
                    <a:bodyPr/>
                    <a:lstStyle/>
                    <a:p>
                      <a:r>
                        <a:rPr lang="it-IT" sz="1200" dirty="0">
                          <a:effectLst/>
                        </a:rPr>
                        <a:t>SUPERBONUS 110%</a:t>
                      </a:r>
                      <a:endParaRPr lang="it-IT"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algn="l" defTabSz="914400" rtl="0" eaLnBrk="1" latinLnBrk="0" hangingPunct="1"/>
                      <a:r>
                        <a:rPr lang="it-IT" sz="1200" b="0" kern="1200" dirty="0">
                          <a:solidFill>
                            <a:schemeClr val="dk1"/>
                          </a:solidFill>
                          <a:effectLst/>
                          <a:latin typeface="+mn-lt"/>
                          <a:ea typeface="+mn-ea"/>
                          <a:cs typeface="+mn-cs"/>
                        </a:rPr>
                        <a:t>la comunicazione relativa alle unità immobiliari può essere inviata </a:t>
                      </a:r>
                      <a:r>
                        <a:rPr lang="it-IT" sz="1200" b="0" u="sng" kern="1200" dirty="0">
                          <a:solidFill>
                            <a:schemeClr val="dk1"/>
                          </a:solidFill>
                          <a:effectLst/>
                          <a:latin typeface="+mn-lt"/>
                          <a:ea typeface="+mn-ea"/>
                          <a:cs typeface="+mn-cs"/>
                        </a:rPr>
                        <a:t>solo da chi </a:t>
                      </a:r>
                      <a:r>
                        <a:rPr lang="it-IT" sz="1200" b="0" kern="1200" dirty="0">
                          <a:solidFill>
                            <a:schemeClr val="dk1"/>
                          </a:solidFill>
                          <a:effectLst/>
                          <a:latin typeface="+mn-lt"/>
                          <a:ea typeface="+mn-ea"/>
                          <a:cs typeface="+mn-cs"/>
                        </a:rPr>
                        <a:t>rilascia il </a:t>
                      </a:r>
                      <a:r>
                        <a:rPr lang="it-IT" sz="1200" b="1" kern="1200" dirty="0">
                          <a:solidFill>
                            <a:schemeClr val="dk1"/>
                          </a:solidFill>
                          <a:effectLst/>
                          <a:latin typeface="+mn-lt"/>
                          <a:ea typeface="+mn-ea"/>
                          <a:cs typeface="+mn-cs"/>
                        </a:rPr>
                        <a:t>visto di conformità. </a:t>
                      </a:r>
                      <a:r>
                        <a:rPr lang="it-IT" sz="1200" b="0" kern="1200" dirty="0">
                          <a:solidFill>
                            <a:schemeClr val="dk1"/>
                          </a:solidFill>
                          <a:effectLst/>
                          <a:latin typeface="+mn-lt"/>
                          <a:ea typeface="+mn-ea"/>
                          <a:cs typeface="+mn-cs"/>
                        </a:rPr>
                        <a:t>Per gli interventi Ecobonus 110% invio dal 5° giorno successivo al ricevimento della ricevuta ENEA. </a:t>
                      </a:r>
                      <a:endParaRPr lang="it-IT" sz="1200" b="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3535469172"/>
                  </a:ext>
                </a:extLst>
              </a:tr>
              <a:tr h="482873">
                <a:tc>
                  <a:txBody>
                    <a:bodyPr/>
                    <a:lstStyle/>
                    <a:p>
                      <a:r>
                        <a:rPr lang="it-IT" sz="1200">
                          <a:effectLst/>
                        </a:rPr>
                        <a:t>PARTI COMUNI</a:t>
                      </a:r>
                      <a:endParaRPr lang="it-IT"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it-IT" sz="1200" dirty="0">
                          <a:effectLst/>
                        </a:rPr>
                        <a:t>la comunicazione deve essere inviata dall</a:t>
                      </a:r>
                      <a:r>
                        <a:rPr lang="it-IT" sz="1200" b="1" dirty="0">
                          <a:effectLst/>
                        </a:rPr>
                        <a:t>’amministratore di condominio</a:t>
                      </a:r>
                      <a:r>
                        <a:rPr lang="it-IT" sz="1200" dirty="0">
                          <a:effectLst/>
                        </a:rPr>
                        <a:t>, direttamente o tramite un intermediario, esclusivamente tramite i canali telematici dell’Agenzia delle Entrate. </a:t>
                      </a:r>
                      <a:endParaRPr lang="it-IT"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28044074"/>
                  </a:ext>
                </a:extLst>
              </a:tr>
              <a:tr h="482873">
                <a:tc>
                  <a:txBody>
                    <a:bodyPr/>
                    <a:lstStyle/>
                    <a:p>
                      <a:r>
                        <a:rPr lang="it-IT" sz="1200">
                          <a:effectLst/>
                        </a:rPr>
                        <a:t>CONDOMINI SENZA AMMINISTRATORE</a:t>
                      </a:r>
                      <a:endParaRPr lang="it-IT"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it-IT" sz="1200" dirty="0">
                          <a:effectLst/>
                        </a:rPr>
                        <a:t>La comunicazione è inviata da un </a:t>
                      </a:r>
                      <a:r>
                        <a:rPr lang="it-IT" sz="1200" dirty="0" err="1">
                          <a:effectLst/>
                        </a:rPr>
                        <a:t>condòmino</a:t>
                      </a:r>
                      <a:r>
                        <a:rPr lang="it-IT" sz="1200" dirty="0">
                          <a:effectLst/>
                        </a:rPr>
                        <a:t> incaricato. </a:t>
                      </a:r>
                      <a:endParaRPr lang="it-IT"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74898197"/>
                  </a:ext>
                </a:extLst>
              </a:tr>
            </a:tbl>
          </a:graphicData>
        </a:graphic>
      </p:graphicFrame>
    </p:spTree>
    <p:extLst>
      <p:ext uri="{BB962C8B-B14F-4D97-AF65-F5344CB8AC3E}">
        <p14:creationId xmlns:p14="http://schemas.microsoft.com/office/powerpoint/2010/main" val="1913991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750368" y="1347602"/>
            <a:ext cx="10515600" cy="653216"/>
          </a:xfrm>
        </p:spPr>
        <p:txBody>
          <a:bodyPr>
            <a:normAutofit fontScale="90000"/>
          </a:bodyPr>
          <a:lstStyle/>
          <a:p>
            <a:r>
              <a:rPr lang="it-IT" dirty="0"/>
              <a:t>Modalità di utilizzo del credito d’imposta da parte dei cessionari (1/2)</a:t>
            </a:r>
          </a:p>
        </p:txBody>
      </p:sp>
      <p:sp>
        <p:nvSpPr>
          <p:cNvPr id="7" name="Segnaposto testo 6"/>
          <p:cNvSpPr>
            <a:spLocks noGrp="1"/>
          </p:cNvSpPr>
          <p:nvPr>
            <p:ph type="body" idx="1"/>
          </p:nvPr>
        </p:nvSpPr>
        <p:spPr>
          <a:xfrm>
            <a:off x="838200" y="2302455"/>
            <a:ext cx="10515600" cy="4013846"/>
          </a:xfrm>
        </p:spPr>
        <p:txBody>
          <a:bodyPr>
            <a:normAutofit fontScale="77500" lnSpcReduction="20000"/>
          </a:bodyPr>
          <a:lstStyle/>
          <a:p>
            <a:pPr algn="just"/>
            <a:r>
              <a:rPr lang="it-IT" dirty="0">
                <a:solidFill>
                  <a:schemeClr val="tx1"/>
                </a:solidFill>
              </a:rPr>
              <a:t>Con la cessione del credito o sconto in fattura, il beneficiario monetizza il vantaggio fiscale, grazie al controvalore ricevuto. </a:t>
            </a:r>
          </a:p>
          <a:p>
            <a:pPr algn="just"/>
            <a:r>
              <a:rPr lang="it-IT" dirty="0">
                <a:solidFill>
                  <a:schemeClr val="tx1"/>
                </a:solidFill>
              </a:rPr>
              <a:t>L’agevolazione si converte in </a:t>
            </a:r>
            <a:r>
              <a:rPr lang="it-IT" b="1" dirty="0">
                <a:solidFill>
                  <a:schemeClr val="tx1"/>
                </a:solidFill>
              </a:rPr>
              <a:t>credito d’imposta</a:t>
            </a:r>
            <a:r>
              <a:rPr lang="it-IT" dirty="0">
                <a:solidFill>
                  <a:schemeClr val="tx1"/>
                </a:solidFill>
              </a:rPr>
              <a:t>. Il beneficiario (cessionario o fornitore) può usarlo in </a:t>
            </a:r>
            <a:r>
              <a:rPr lang="it-IT" b="1" dirty="0">
                <a:solidFill>
                  <a:schemeClr val="tx1"/>
                </a:solidFill>
              </a:rPr>
              <a:t>compensazione orizzontale </a:t>
            </a:r>
            <a:r>
              <a:rPr lang="it-IT" dirty="0">
                <a:solidFill>
                  <a:schemeClr val="tx1"/>
                </a:solidFill>
              </a:rPr>
              <a:t>in </a:t>
            </a:r>
            <a:r>
              <a:rPr lang="it-IT" b="1" dirty="0">
                <a:solidFill>
                  <a:schemeClr val="tx1"/>
                </a:solidFill>
              </a:rPr>
              <a:t>F24</a:t>
            </a:r>
            <a:r>
              <a:rPr lang="it-IT" dirty="0">
                <a:solidFill>
                  <a:schemeClr val="tx1"/>
                </a:solidFill>
              </a:rPr>
              <a:t>, rispettando la competenza temporale delle rate residue di detrazione non fruite, a decorrere dal </a:t>
            </a:r>
            <a:r>
              <a:rPr lang="it-IT" b="1" dirty="0">
                <a:solidFill>
                  <a:schemeClr val="tx1"/>
                </a:solidFill>
              </a:rPr>
              <a:t>giorno 10 del mese successivo </a:t>
            </a:r>
            <a:r>
              <a:rPr lang="it-IT" dirty="0">
                <a:solidFill>
                  <a:schemeClr val="tx1"/>
                </a:solidFill>
              </a:rPr>
              <a:t>alla corretta ricezione della Comunicazione dell'opzione</a:t>
            </a:r>
          </a:p>
          <a:p>
            <a:pPr algn="just"/>
            <a:r>
              <a:rPr lang="it-IT" b="1" u="sng" dirty="0">
                <a:solidFill>
                  <a:schemeClr val="tx1"/>
                </a:solidFill>
                <a:effectLst>
                  <a:outerShdw blurRad="38100" dist="38100" dir="2700000" algn="tl">
                    <a:srgbClr val="000000">
                      <a:alpha val="43137"/>
                    </a:srgbClr>
                  </a:outerShdw>
                </a:effectLst>
              </a:rPr>
              <a:t>e comunque </a:t>
            </a:r>
            <a:r>
              <a:rPr lang="it-IT" dirty="0">
                <a:solidFill>
                  <a:schemeClr val="tx1"/>
                </a:solidFill>
              </a:rPr>
              <a:t>non prima del </a:t>
            </a:r>
            <a:r>
              <a:rPr lang="it-IT" b="1" dirty="0">
                <a:solidFill>
                  <a:schemeClr val="tx1"/>
                </a:solidFill>
              </a:rPr>
              <a:t>1°gennaio </a:t>
            </a:r>
            <a:r>
              <a:rPr lang="it-IT" dirty="0">
                <a:solidFill>
                  <a:schemeClr val="tx1"/>
                </a:solidFill>
              </a:rPr>
              <a:t>dell'anno successivo a quello di sostenimento delle spese.</a:t>
            </a:r>
          </a:p>
          <a:p>
            <a:pPr algn="just"/>
            <a:r>
              <a:rPr lang="it-IT" dirty="0">
                <a:solidFill>
                  <a:schemeClr val="tx1"/>
                </a:solidFill>
              </a:rPr>
              <a:t>Questi crediti d'imposta devono essere usufruiti con la </a:t>
            </a:r>
            <a:r>
              <a:rPr lang="it-IT" b="1" dirty="0">
                <a:solidFill>
                  <a:schemeClr val="tx1"/>
                </a:solidFill>
              </a:rPr>
              <a:t>stessa ripartizione </a:t>
            </a:r>
            <a:r>
              <a:rPr lang="it-IT" dirty="0">
                <a:solidFill>
                  <a:schemeClr val="tx1"/>
                </a:solidFill>
              </a:rPr>
              <a:t>in quote annuali, </a:t>
            </a:r>
            <a:r>
              <a:rPr lang="it-IT" u="sng" dirty="0">
                <a:solidFill>
                  <a:schemeClr val="tx1"/>
                </a:solidFill>
              </a:rPr>
              <a:t>con la quale sarebbe stata utilizzata la detrazione</a:t>
            </a:r>
            <a:r>
              <a:rPr lang="it-IT" dirty="0">
                <a:solidFill>
                  <a:schemeClr val="tx1"/>
                </a:solidFill>
              </a:rPr>
              <a:t>.</a:t>
            </a:r>
          </a:p>
          <a:p>
            <a:pPr algn="just"/>
            <a:r>
              <a:rPr lang="it-IT" dirty="0">
                <a:solidFill>
                  <a:schemeClr val="tx1"/>
                </a:solidFill>
              </a:rPr>
              <a:t>Il cessionario o il fornitore non può usufruire negli anni successivi dell'eventuale quota di credito d'imposta non utilizzata nell'anno. In caso di mancato utilizzo n</a:t>
            </a:r>
            <a:r>
              <a:rPr lang="it-IT" u="sng" dirty="0">
                <a:solidFill>
                  <a:schemeClr val="tx1"/>
                </a:solidFill>
              </a:rPr>
              <a:t>on può chiederne il rimborso</a:t>
            </a:r>
            <a:r>
              <a:rPr lang="it-IT" dirty="0">
                <a:solidFill>
                  <a:schemeClr val="tx1"/>
                </a:solidFill>
              </a:rPr>
              <a:t>.</a:t>
            </a:r>
            <a:endParaRPr lang="it-IT" sz="2800" dirty="0">
              <a:solidFill>
                <a:schemeClr val="tx1"/>
              </a:solidFill>
              <a:latin typeface="Fira Sans" panose="020B0503050000020004"/>
            </a:endParaRPr>
          </a:p>
          <a:p>
            <a:endParaRPr lang="it-IT" dirty="0">
              <a:sym typeface="Wingdings" panose="05000000000000000000" pitchFamily="2" charset="2"/>
            </a:endParaRPr>
          </a:p>
        </p:txBody>
      </p:sp>
    </p:spTree>
    <p:extLst>
      <p:ext uri="{BB962C8B-B14F-4D97-AF65-F5344CB8AC3E}">
        <p14:creationId xmlns:p14="http://schemas.microsoft.com/office/powerpoint/2010/main" val="1502519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750368" y="1401921"/>
            <a:ext cx="10515600" cy="653216"/>
          </a:xfrm>
        </p:spPr>
        <p:txBody>
          <a:bodyPr>
            <a:normAutofit fontScale="90000"/>
          </a:bodyPr>
          <a:lstStyle/>
          <a:p>
            <a:r>
              <a:rPr lang="it-IT" dirty="0"/>
              <a:t>Modalità di utilizzo del credito d’imposta da parte dei cessionari (2/2)</a:t>
            </a:r>
          </a:p>
        </p:txBody>
      </p:sp>
      <p:sp>
        <p:nvSpPr>
          <p:cNvPr id="7" name="Segnaposto testo 6"/>
          <p:cNvSpPr>
            <a:spLocks noGrp="1"/>
          </p:cNvSpPr>
          <p:nvPr>
            <p:ph type="body" idx="1"/>
          </p:nvPr>
        </p:nvSpPr>
        <p:spPr>
          <a:xfrm>
            <a:off x="844550" y="2127564"/>
            <a:ext cx="10515600" cy="3883937"/>
          </a:xfrm>
        </p:spPr>
        <p:txBody>
          <a:bodyPr>
            <a:normAutofit/>
          </a:bodyPr>
          <a:lstStyle/>
          <a:p>
            <a:pPr algn="just"/>
            <a:r>
              <a:rPr lang="it-IT" b="1" dirty="0">
                <a:solidFill>
                  <a:schemeClr val="tx1"/>
                </a:solidFill>
                <a:sym typeface="Wingdings" panose="05000000000000000000" pitchFamily="2" charset="2"/>
              </a:rPr>
              <a:t>Interlocuzioni ABI/ADE</a:t>
            </a:r>
          </a:p>
          <a:p>
            <a:pPr algn="just"/>
            <a:r>
              <a:rPr lang="it-IT" dirty="0">
                <a:solidFill>
                  <a:schemeClr val="tx1"/>
                </a:solidFill>
              </a:rPr>
              <a:t>La prima cessione (quella che viene notificata all’ADE con il modello di “Comunicazione”) sarà visualizzabile sulla piattaforma «crediti» gestita dall’Agenzia delle Entrate a decorrere dal giorno 10 del mese successivo alla data di invio della Comunicazione stessa e da tale data potrà essere accettata. Le </a:t>
            </a:r>
            <a:r>
              <a:rPr lang="it-IT" b="1" dirty="0">
                <a:solidFill>
                  <a:schemeClr val="tx1"/>
                </a:solidFill>
              </a:rPr>
              <a:t>successive cessioni </a:t>
            </a:r>
            <a:r>
              <a:rPr lang="it-IT" dirty="0">
                <a:solidFill>
                  <a:schemeClr val="tx1"/>
                </a:solidFill>
              </a:rPr>
              <a:t>(questo aspetto necessiterebbe però di una conferma) dovrebbero poter essere gestite direttamente sulla piattaforma web con effetti pressoché immediati.</a:t>
            </a:r>
          </a:p>
          <a:p>
            <a:endParaRPr lang="it-IT" dirty="0">
              <a:sym typeface="Wingdings" panose="05000000000000000000" pitchFamily="2" charset="2"/>
            </a:endParaRPr>
          </a:p>
        </p:txBody>
      </p:sp>
    </p:spTree>
    <p:extLst>
      <p:ext uri="{BB962C8B-B14F-4D97-AF65-F5344CB8AC3E}">
        <p14:creationId xmlns:p14="http://schemas.microsoft.com/office/powerpoint/2010/main" val="3964544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Segnaposto testo 6"/>
          <p:cNvSpPr>
            <a:spLocks noGrp="1"/>
          </p:cNvSpPr>
          <p:nvPr>
            <p:ph type="body" idx="1"/>
          </p:nvPr>
        </p:nvSpPr>
        <p:spPr>
          <a:xfrm>
            <a:off x="838199" y="1388743"/>
            <a:ext cx="10515599" cy="4492516"/>
          </a:xfrm>
        </p:spPr>
        <p:txBody>
          <a:bodyPr vert="horz" lIns="91440" tIns="45720" rIns="91440" bIns="45720" rtlCol="0">
            <a:normAutofit/>
          </a:bodyPr>
          <a:lstStyle/>
          <a:p>
            <a:pPr>
              <a:lnSpc>
                <a:spcPct val="90000"/>
              </a:lnSpc>
            </a:pPr>
            <a:r>
              <a:rPr lang="en-US" sz="1400" b="1" kern="1200" dirty="0">
                <a:solidFill>
                  <a:schemeClr val="tx1"/>
                </a:solidFill>
                <a:latin typeface="+mn-lt"/>
                <a:ea typeface="+mn-ea"/>
                <a:cs typeface="+mn-cs"/>
                <a:sym typeface="Wingdings" panose="05000000000000000000" pitchFamily="2" charset="2"/>
              </a:rPr>
              <a:t>Caso 1</a:t>
            </a:r>
          </a:p>
          <a:p>
            <a:pPr algn="just">
              <a:lnSpc>
                <a:spcPct val="90000"/>
              </a:lnSpc>
            </a:pPr>
            <a:r>
              <a:rPr lang="en-US" sz="1400" kern="1200" dirty="0">
                <a:solidFill>
                  <a:schemeClr val="tx1"/>
                </a:solidFill>
                <a:latin typeface="+mn-lt"/>
                <a:ea typeface="+mn-ea"/>
                <a:cs typeface="+mn-cs"/>
              </a:rPr>
              <a:t>Il sig. Rossi paga - nel 2020 - una fattura agevolabile di importo pari a 10.000€, detraibile in 5 anni. </a:t>
            </a:r>
          </a:p>
          <a:p>
            <a:pPr algn="just">
              <a:lnSpc>
                <a:spcPct val="90000"/>
              </a:lnSpc>
            </a:pPr>
            <a:r>
              <a:rPr lang="en-US" sz="1400" kern="1200" dirty="0">
                <a:solidFill>
                  <a:schemeClr val="tx1"/>
                </a:solidFill>
                <a:latin typeface="+mn-lt"/>
                <a:ea typeface="+mn-ea"/>
                <a:cs typeface="+mn-cs"/>
              </a:rPr>
              <a:t>Se il sig. Rossi avesse deciso di usufruire della detrazione diretta pari ad € 11.000, questa sarebbe la sua scansione temporale in termini  di utilizzo in dichiarazione dei redditi </a:t>
            </a:r>
          </a:p>
          <a:p>
            <a:pPr>
              <a:lnSpc>
                <a:spcPct val="90000"/>
              </a:lnSpc>
            </a:pPr>
            <a:endParaRPr lang="en-US" sz="14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r>
              <a:rPr lang="en-US" sz="1400" dirty="0">
                <a:solidFill>
                  <a:schemeClr val="tx1"/>
                </a:solidFill>
                <a:latin typeface="+mn-lt"/>
                <a:ea typeface="+mn-ea"/>
                <a:cs typeface="+mn-cs"/>
              </a:rPr>
              <a:t>Il 16 ottobre 2020 il sig. Rossi va in banca per cedere la sua detrazione di 11.000€ e la banca accetta il credito.</a:t>
            </a:r>
          </a:p>
          <a:p>
            <a:pPr>
              <a:lnSpc>
                <a:spcPct val="90000"/>
              </a:lnSpc>
            </a:pPr>
            <a:r>
              <a:rPr lang="en-US" sz="1400" dirty="0">
                <a:solidFill>
                  <a:schemeClr val="tx1"/>
                </a:solidFill>
                <a:latin typeface="+mn-lt"/>
                <a:ea typeface="+mn-ea"/>
                <a:cs typeface="+mn-cs"/>
              </a:rPr>
              <a:t>A seguito dell’accettazione della cessione, la situazione del cedente viene ribaltata sul cessionario che potrà utilizzare il credito d’imposta con le seguenti MEDESIME scadenze: </a:t>
            </a: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600" kern="1200" dirty="0">
              <a:solidFill>
                <a:schemeClr val="tx1"/>
              </a:solidFill>
              <a:latin typeface="+mn-lt"/>
              <a:ea typeface="+mn-ea"/>
              <a:cs typeface="+mn-cs"/>
              <a:sym typeface="Wingdings" panose="05000000000000000000" pitchFamily="2" charset="2"/>
            </a:endParaRPr>
          </a:p>
        </p:txBody>
      </p:sp>
      <p:sp>
        <p:nvSpPr>
          <p:cNvPr id="12" name="Rectangle 11">
            <a:extLst>
              <a:ext uri="{FF2B5EF4-FFF2-40B4-BE49-F238E27FC236}">
                <a16:creationId xmlns:a16="http://schemas.microsoft.com/office/drawing/2014/main" id="{F170E346-B98B-43A6-A4DA-D36FF6328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32938" y="-6032938"/>
            <a:ext cx="126124" cy="12192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2" name="Tabella 1">
            <a:extLst>
              <a:ext uri="{FF2B5EF4-FFF2-40B4-BE49-F238E27FC236}">
                <a16:creationId xmlns:a16="http://schemas.microsoft.com/office/drawing/2014/main" id="{37BAD851-37EC-41BC-A1BC-8DFD2DDDA6EA}"/>
              </a:ext>
            </a:extLst>
          </p:cNvPr>
          <p:cNvGraphicFramePr>
            <a:graphicFrameLocks noGrp="1"/>
          </p:cNvGraphicFramePr>
          <p:nvPr>
            <p:extLst>
              <p:ext uri="{D42A27DB-BD31-4B8C-83A1-F6EECF244321}">
                <p14:modId xmlns:p14="http://schemas.microsoft.com/office/powerpoint/2010/main" val="81787809"/>
              </p:ext>
            </p:extLst>
          </p:nvPr>
        </p:nvGraphicFramePr>
        <p:xfrm>
          <a:off x="1486715" y="2739109"/>
          <a:ext cx="7749065" cy="639614"/>
        </p:xfrm>
        <a:graphic>
          <a:graphicData uri="http://schemas.openxmlformats.org/drawingml/2006/table">
            <a:tbl>
              <a:tblPr firstRow="1" firstCol="1" bandRow="1"/>
              <a:tblGrid>
                <a:gridCol w="1549813">
                  <a:extLst>
                    <a:ext uri="{9D8B030D-6E8A-4147-A177-3AD203B41FA5}">
                      <a16:colId xmlns:a16="http://schemas.microsoft.com/office/drawing/2014/main" val="424143590"/>
                    </a:ext>
                  </a:extLst>
                </a:gridCol>
                <a:gridCol w="1549813">
                  <a:extLst>
                    <a:ext uri="{9D8B030D-6E8A-4147-A177-3AD203B41FA5}">
                      <a16:colId xmlns:a16="http://schemas.microsoft.com/office/drawing/2014/main" val="3625545057"/>
                    </a:ext>
                  </a:extLst>
                </a:gridCol>
                <a:gridCol w="1549813">
                  <a:extLst>
                    <a:ext uri="{9D8B030D-6E8A-4147-A177-3AD203B41FA5}">
                      <a16:colId xmlns:a16="http://schemas.microsoft.com/office/drawing/2014/main" val="401432683"/>
                    </a:ext>
                  </a:extLst>
                </a:gridCol>
                <a:gridCol w="1549813">
                  <a:extLst>
                    <a:ext uri="{9D8B030D-6E8A-4147-A177-3AD203B41FA5}">
                      <a16:colId xmlns:a16="http://schemas.microsoft.com/office/drawing/2014/main" val="3436559447"/>
                    </a:ext>
                  </a:extLst>
                </a:gridCol>
                <a:gridCol w="1549813">
                  <a:extLst>
                    <a:ext uri="{9D8B030D-6E8A-4147-A177-3AD203B41FA5}">
                      <a16:colId xmlns:a16="http://schemas.microsoft.com/office/drawing/2014/main" val="1372501229"/>
                    </a:ext>
                  </a:extLst>
                </a:gridCol>
              </a:tblGrid>
              <a:tr h="319807">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2021</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2022</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2023</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a:effectLst/>
                          <a:latin typeface="Times New Roman" panose="02020603050405020304" pitchFamily="18" charset="0"/>
                          <a:ea typeface="Calibri" panose="020F0502020204030204" pitchFamily="34" charset="0"/>
                        </a:rPr>
                        <a:t>2024</a:t>
                      </a:r>
                      <a:endParaRPr lang="it-IT" sz="1500" b="1" i="0" u="none" strike="noStrike">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2025</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7179416"/>
                  </a:ext>
                </a:extLst>
              </a:tr>
              <a:tr h="319807">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217946"/>
                  </a:ext>
                </a:extLst>
              </a:tr>
            </a:tbl>
          </a:graphicData>
        </a:graphic>
      </p:graphicFrame>
      <p:graphicFrame>
        <p:nvGraphicFramePr>
          <p:cNvPr id="3" name="Tabella 2">
            <a:extLst>
              <a:ext uri="{FF2B5EF4-FFF2-40B4-BE49-F238E27FC236}">
                <a16:creationId xmlns:a16="http://schemas.microsoft.com/office/drawing/2014/main" id="{4271EA60-6A3A-43F9-B682-E248FBEAB29B}"/>
              </a:ext>
            </a:extLst>
          </p:cNvPr>
          <p:cNvGraphicFramePr>
            <a:graphicFrameLocks noGrp="1"/>
          </p:cNvGraphicFramePr>
          <p:nvPr>
            <p:extLst>
              <p:ext uri="{D42A27DB-BD31-4B8C-83A1-F6EECF244321}">
                <p14:modId xmlns:p14="http://schemas.microsoft.com/office/powerpoint/2010/main" val="946253512"/>
              </p:ext>
            </p:extLst>
          </p:nvPr>
        </p:nvGraphicFramePr>
        <p:xfrm>
          <a:off x="1478909" y="4839860"/>
          <a:ext cx="7764679" cy="639614"/>
        </p:xfrm>
        <a:graphic>
          <a:graphicData uri="http://schemas.openxmlformats.org/drawingml/2006/table">
            <a:tbl>
              <a:tblPr firstRow="1" firstCol="1" bandRow="1"/>
              <a:tblGrid>
                <a:gridCol w="1291511">
                  <a:extLst>
                    <a:ext uri="{9D8B030D-6E8A-4147-A177-3AD203B41FA5}">
                      <a16:colId xmlns:a16="http://schemas.microsoft.com/office/drawing/2014/main" val="1203681982"/>
                    </a:ext>
                  </a:extLst>
                </a:gridCol>
                <a:gridCol w="1291511">
                  <a:extLst>
                    <a:ext uri="{9D8B030D-6E8A-4147-A177-3AD203B41FA5}">
                      <a16:colId xmlns:a16="http://schemas.microsoft.com/office/drawing/2014/main" val="3685436276"/>
                    </a:ext>
                  </a:extLst>
                </a:gridCol>
                <a:gridCol w="1291511">
                  <a:extLst>
                    <a:ext uri="{9D8B030D-6E8A-4147-A177-3AD203B41FA5}">
                      <a16:colId xmlns:a16="http://schemas.microsoft.com/office/drawing/2014/main" val="2693560052"/>
                    </a:ext>
                  </a:extLst>
                </a:gridCol>
                <a:gridCol w="1291511">
                  <a:extLst>
                    <a:ext uri="{9D8B030D-6E8A-4147-A177-3AD203B41FA5}">
                      <a16:colId xmlns:a16="http://schemas.microsoft.com/office/drawing/2014/main" val="4145402478"/>
                    </a:ext>
                  </a:extLst>
                </a:gridCol>
                <a:gridCol w="1291511">
                  <a:extLst>
                    <a:ext uri="{9D8B030D-6E8A-4147-A177-3AD203B41FA5}">
                      <a16:colId xmlns:a16="http://schemas.microsoft.com/office/drawing/2014/main" val="4157225337"/>
                    </a:ext>
                  </a:extLst>
                </a:gridCol>
                <a:gridCol w="1307124">
                  <a:extLst>
                    <a:ext uri="{9D8B030D-6E8A-4147-A177-3AD203B41FA5}">
                      <a16:colId xmlns:a16="http://schemas.microsoft.com/office/drawing/2014/main" val="647764333"/>
                    </a:ext>
                  </a:extLst>
                </a:gridCol>
              </a:tblGrid>
              <a:tr h="319807">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2020</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2021</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2022</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2023</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2024</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lnSpc>
                          <a:spcPct val="107000"/>
                        </a:lnSpc>
                        <a:spcBef>
                          <a:spcPts val="0"/>
                        </a:spcBef>
                        <a:spcAft>
                          <a:spcPts val="800"/>
                        </a:spcAft>
                      </a:pPr>
                      <a:r>
                        <a:rPr lang="it-IT" sz="1500" b="1" i="0" u="none" strike="noStrike" kern="1200" dirty="0">
                          <a:solidFill>
                            <a:schemeClr val="tx1"/>
                          </a:solidFill>
                          <a:effectLst/>
                          <a:latin typeface="Times New Roman" panose="02020603050405020304" pitchFamily="18" charset="0"/>
                          <a:cs typeface="+mn-cs"/>
                        </a:rPr>
                        <a:t>2025</a:t>
                      </a: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0726401"/>
                  </a:ext>
                </a:extLst>
              </a:tr>
              <a:tr h="319807">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rPr>
                        <a:t>zero</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2.200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lnSpc>
                          <a:spcPct val="107000"/>
                        </a:lnSpc>
                        <a:spcBef>
                          <a:spcPts val="0"/>
                        </a:spcBef>
                        <a:spcAft>
                          <a:spcPts val="800"/>
                        </a:spcAft>
                      </a:pPr>
                      <a:r>
                        <a:rPr lang="it-IT" sz="1500" b="0" i="0" u="none" strike="noStrike" kern="1200" dirty="0">
                          <a:solidFill>
                            <a:schemeClr val="tx1"/>
                          </a:solidFill>
                          <a:effectLst/>
                          <a:latin typeface="Times New Roman" panose="02020603050405020304" pitchFamily="18" charset="0"/>
                          <a:ea typeface="Tahoma" panose="020B0604030504040204" pitchFamily="34" charset="0"/>
                          <a:cs typeface="+mn-cs"/>
                        </a:rPr>
                        <a:t>2.200</a:t>
                      </a: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6736566"/>
                  </a:ext>
                </a:extLst>
              </a:tr>
            </a:tbl>
          </a:graphicData>
        </a:graphic>
      </p:graphicFrame>
      <p:sp>
        <p:nvSpPr>
          <p:cNvPr id="5" name="Titolo 4">
            <a:extLst>
              <a:ext uri="{FF2B5EF4-FFF2-40B4-BE49-F238E27FC236}">
                <a16:creationId xmlns:a16="http://schemas.microsoft.com/office/drawing/2014/main" id="{784C741C-F4A9-42F5-96F1-D7BCB71B7C7C}"/>
              </a:ext>
            </a:extLst>
          </p:cNvPr>
          <p:cNvSpPr>
            <a:spLocks noGrp="1"/>
          </p:cNvSpPr>
          <p:nvPr>
            <p:ph type="title"/>
          </p:nvPr>
        </p:nvSpPr>
        <p:spPr>
          <a:xfrm>
            <a:off x="838199" y="976741"/>
            <a:ext cx="10515600" cy="395306"/>
          </a:xfrm>
        </p:spPr>
        <p:txBody>
          <a:bodyPr>
            <a:normAutofit fontScale="90000"/>
          </a:bodyPr>
          <a:lstStyle/>
          <a:p>
            <a:r>
              <a:rPr lang="it-IT" dirty="0"/>
              <a:t>Esempio (1/2)</a:t>
            </a:r>
          </a:p>
        </p:txBody>
      </p:sp>
    </p:spTree>
    <p:extLst>
      <p:ext uri="{BB962C8B-B14F-4D97-AF65-F5344CB8AC3E}">
        <p14:creationId xmlns:p14="http://schemas.microsoft.com/office/powerpoint/2010/main" val="2958125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itolo 61"/>
          <p:cNvSpPr>
            <a:spLocks noGrp="1"/>
          </p:cNvSpPr>
          <p:nvPr>
            <p:ph type="title"/>
          </p:nvPr>
        </p:nvSpPr>
        <p:spPr>
          <a:xfrm>
            <a:off x="2689485" y="5377783"/>
            <a:ext cx="7224754" cy="675508"/>
          </a:xfrm>
        </p:spPr>
        <p:txBody>
          <a:bodyPr>
            <a:normAutofit fontScale="90000"/>
          </a:bodyPr>
          <a:lstStyle/>
          <a:p>
            <a:r>
              <a:rPr lang="it-IT" dirty="0"/>
              <a:t>Superbonus 110% e cessione dei crediti d’imposta ex. art. 121 del «decreto Rilancio»</a:t>
            </a:r>
          </a:p>
        </p:txBody>
      </p:sp>
    </p:spTree>
    <p:extLst>
      <p:ext uri="{BB962C8B-B14F-4D97-AF65-F5344CB8AC3E}">
        <p14:creationId xmlns:p14="http://schemas.microsoft.com/office/powerpoint/2010/main" val="21832654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testo 6"/>
          <p:cNvSpPr>
            <a:spLocks noGrp="1"/>
          </p:cNvSpPr>
          <p:nvPr>
            <p:ph type="body" idx="1"/>
          </p:nvPr>
        </p:nvSpPr>
        <p:spPr>
          <a:xfrm>
            <a:off x="838199" y="1388743"/>
            <a:ext cx="10515599" cy="3979961"/>
          </a:xfrm>
        </p:spPr>
        <p:txBody>
          <a:bodyPr vert="horz" lIns="91440" tIns="45720" rIns="91440" bIns="45720" rtlCol="0">
            <a:normAutofit lnSpcReduction="10000"/>
          </a:bodyPr>
          <a:lstStyle/>
          <a:p>
            <a:pPr>
              <a:lnSpc>
                <a:spcPct val="90000"/>
              </a:lnSpc>
            </a:pPr>
            <a:r>
              <a:rPr lang="en-US" sz="1400" b="1" kern="1200" dirty="0">
                <a:solidFill>
                  <a:schemeClr val="tx1"/>
                </a:solidFill>
                <a:latin typeface="+mn-lt"/>
                <a:ea typeface="+mn-ea"/>
                <a:cs typeface="+mn-cs"/>
                <a:sym typeface="Wingdings" panose="05000000000000000000" pitchFamily="2" charset="2"/>
              </a:rPr>
              <a:t>Caso 2</a:t>
            </a:r>
          </a:p>
          <a:p>
            <a:pPr>
              <a:lnSpc>
                <a:spcPct val="90000"/>
              </a:lnSpc>
            </a:pPr>
            <a:r>
              <a:rPr lang="en-US" sz="1400" kern="1200" dirty="0">
                <a:solidFill>
                  <a:schemeClr val="tx1"/>
                </a:solidFill>
                <a:latin typeface="+mn-lt"/>
                <a:ea typeface="+mn-ea"/>
                <a:cs typeface="+mn-cs"/>
              </a:rPr>
              <a:t>Il sig. Rossi </a:t>
            </a:r>
            <a:r>
              <a:rPr lang="en-US" sz="1400" dirty="0">
                <a:solidFill>
                  <a:schemeClr val="tx1"/>
                </a:solidFill>
                <a:latin typeface="+mn-lt"/>
                <a:ea typeface="+mn-ea"/>
                <a:cs typeface="+mn-cs"/>
              </a:rPr>
              <a:t>i</a:t>
            </a:r>
            <a:r>
              <a:rPr lang="en-US" sz="1400" kern="1200" dirty="0">
                <a:solidFill>
                  <a:schemeClr val="tx1"/>
                </a:solidFill>
                <a:latin typeface="+mn-lt"/>
                <a:ea typeface="+mn-ea"/>
                <a:cs typeface="+mn-cs"/>
              </a:rPr>
              <a:t>l 12 ottobre 2020 sostiene una spesa di € 9.091,00 da cui origina un’agevolazione pari a </a:t>
            </a:r>
            <a:r>
              <a:rPr lang="en-US" sz="1400" dirty="0">
                <a:solidFill>
                  <a:schemeClr val="tx1"/>
                </a:solidFill>
                <a:latin typeface="+mn-lt"/>
                <a:ea typeface="+mn-ea"/>
                <a:cs typeface="+mn-cs"/>
              </a:rPr>
              <a:t>€ 10.000 </a:t>
            </a:r>
            <a:r>
              <a:rPr lang="en-US" sz="1400" kern="1200" dirty="0">
                <a:solidFill>
                  <a:schemeClr val="tx1"/>
                </a:solidFill>
                <a:latin typeface="+mn-lt"/>
                <a:ea typeface="+mn-ea"/>
                <a:cs typeface="+mn-cs"/>
              </a:rPr>
              <a:t>detraibile in 5 anni</a:t>
            </a:r>
            <a:r>
              <a:rPr lang="en-US" sz="1400" dirty="0">
                <a:solidFill>
                  <a:schemeClr val="tx1"/>
                </a:solidFill>
                <a:latin typeface="+mn-lt"/>
                <a:ea typeface="+mn-ea"/>
                <a:cs typeface="+mn-cs"/>
              </a:rPr>
              <a:t> di cui intende fruire direttamente mediante esposioni nella dichiarazione dei redditi relativa al 2020.</a:t>
            </a:r>
            <a:endParaRPr lang="en-US" sz="1400" kern="1200" dirty="0">
              <a:solidFill>
                <a:schemeClr val="tx1"/>
              </a:solidFill>
              <a:latin typeface="+mn-lt"/>
              <a:ea typeface="+mn-ea"/>
              <a:cs typeface="+mn-cs"/>
            </a:endParaRPr>
          </a:p>
          <a:p>
            <a:pPr>
              <a:lnSpc>
                <a:spcPct val="90000"/>
              </a:lnSpc>
            </a:pPr>
            <a:r>
              <a:rPr lang="en-US" sz="1400" dirty="0">
                <a:solidFill>
                  <a:schemeClr val="tx1"/>
                </a:solidFill>
                <a:latin typeface="+mn-lt"/>
                <a:ea typeface="+mn-ea"/>
                <a:cs typeface="+mn-cs"/>
              </a:rPr>
              <a:t>A febbraio 2022 prima di presentare la dichiarazione dei redditi relativa al 2021, il sig. Rossi si accorge che negli anni a venire non avrà capienza. Cosi, decide di cedere le quote residue (8.000) a un istituto di credito.</a:t>
            </a:r>
          </a:p>
          <a:p>
            <a:pPr>
              <a:lnSpc>
                <a:spcPct val="90000"/>
              </a:lnSpc>
            </a:pPr>
            <a:r>
              <a:rPr lang="en-US" sz="1400" kern="1200" dirty="0">
                <a:solidFill>
                  <a:schemeClr val="tx1"/>
                </a:solidFill>
                <a:latin typeface="+mn-lt"/>
                <a:ea typeface="+mn-ea"/>
                <a:cs typeface="+mn-cs"/>
              </a:rPr>
              <a:t>Il 1° marzo 2022 la banca accetta il credito.</a:t>
            </a:r>
          </a:p>
          <a:p>
            <a:pPr>
              <a:lnSpc>
                <a:spcPct val="90000"/>
              </a:lnSpc>
            </a:pPr>
            <a:r>
              <a:rPr lang="en-US" sz="1400" kern="1200" dirty="0">
                <a:solidFill>
                  <a:schemeClr val="tx1"/>
                </a:solidFill>
                <a:latin typeface="+mn-lt"/>
                <a:ea typeface="+mn-ea"/>
                <a:cs typeface="+mn-cs"/>
              </a:rPr>
              <a:t>Nell’applicativo della banca il credito disponibile (8.000) sarà visualizzabile immediatamente ed sarà disponibile con le seguenti cadenze di utilizzo: </a:t>
            </a:r>
          </a:p>
          <a:p>
            <a:pPr>
              <a:lnSpc>
                <a:spcPct val="90000"/>
              </a:lnSpc>
            </a:pPr>
            <a:endParaRPr lang="en-US" sz="14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r>
              <a:rPr lang="en-US" sz="1400" b="1" dirty="0">
                <a:solidFill>
                  <a:schemeClr val="tx1"/>
                </a:solidFill>
                <a:latin typeface="+mn-lt"/>
                <a:ea typeface="+mn-ea"/>
                <a:cs typeface="+mn-cs"/>
              </a:rPr>
              <a:t>ATTENZIONE: affinché la banca possa utilizzare nel 2022 la seconda quota di credito d’imposta corrispondente ai lavori effettuati e pagati nel 2020 è esseziale che la relativa cessione sia comunicata all’Agenzia delle Entrate entro il 16 marzo 2022.</a:t>
            </a: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1400" kern="1200" dirty="0">
              <a:solidFill>
                <a:schemeClr val="tx1"/>
              </a:solidFill>
              <a:latin typeface="+mn-lt"/>
              <a:ea typeface="+mn-ea"/>
              <a:cs typeface="+mn-cs"/>
            </a:endParaRPr>
          </a:p>
          <a:p>
            <a:pPr>
              <a:lnSpc>
                <a:spcPct val="90000"/>
              </a:lnSpc>
            </a:pPr>
            <a:endParaRPr lang="en-US" sz="600" kern="1200" dirty="0">
              <a:solidFill>
                <a:schemeClr val="tx1"/>
              </a:solidFill>
              <a:latin typeface="+mn-lt"/>
              <a:ea typeface="+mn-ea"/>
              <a:cs typeface="+mn-cs"/>
              <a:sym typeface="Wingdings" panose="05000000000000000000" pitchFamily="2" charset="2"/>
            </a:endParaRPr>
          </a:p>
        </p:txBody>
      </p:sp>
      <p:graphicFrame>
        <p:nvGraphicFramePr>
          <p:cNvPr id="2" name="Tabella 1">
            <a:extLst>
              <a:ext uri="{FF2B5EF4-FFF2-40B4-BE49-F238E27FC236}">
                <a16:creationId xmlns:a16="http://schemas.microsoft.com/office/drawing/2014/main" id="{37BAD851-37EC-41BC-A1BC-8DFD2DDDA6EA}"/>
              </a:ext>
            </a:extLst>
          </p:cNvPr>
          <p:cNvGraphicFramePr>
            <a:graphicFrameLocks noGrp="1"/>
          </p:cNvGraphicFramePr>
          <p:nvPr>
            <p:extLst>
              <p:ext uri="{D42A27DB-BD31-4B8C-83A1-F6EECF244321}">
                <p14:modId xmlns:p14="http://schemas.microsoft.com/office/powerpoint/2010/main" val="1400740080"/>
              </p:ext>
            </p:extLst>
          </p:nvPr>
        </p:nvGraphicFramePr>
        <p:xfrm>
          <a:off x="2261622" y="3378723"/>
          <a:ext cx="6199252" cy="639614"/>
        </p:xfrm>
        <a:graphic>
          <a:graphicData uri="http://schemas.openxmlformats.org/drawingml/2006/table">
            <a:tbl>
              <a:tblPr firstRow="1" firstCol="1" bandRow="1"/>
              <a:tblGrid>
                <a:gridCol w="1549813">
                  <a:extLst>
                    <a:ext uri="{9D8B030D-6E8A-4147-A177-3AD203B41FA5}">
                      <a16:colId xmlns:a16="http://schemas.microsoft.com/office/drawing/2014/main" val="3625545057"/>
                    </a:ext>
                  </a:extLst>
                </a:gridCol>
                <a:gridCol w="1549813">
                  <a:extLst>
                    <a:ext uri="{9D8B030D-6E8A-4147-A177-3AD203B41FA5}">
                      <a16:colId xmlns:a16="http://schemas.microsoft.com/office/drawing/2014/main" val="401432683"/>
                    </a:ext>
                  </a:extLst>
                </a:gridCol>
                <a:gridCol w="1549813">
                  <a:extLst>
                    <a:ext uri="{9D8B030D-6E8A-4147-A177-3AD203B41FA5}">
                      <a16:colId xmlns:a16="http://schemas.microsoft.com/office/drawing/2014/main" val="3436559447"/>
                    </a:ext>
                  </a:extLst>
                </a:gridCol>
                <a:gridCol w="1549813">
                  <a:extLst>
                    <a:ext uri="{9D8B030D-6E8A-4147-A177-3AD203B41FA5}">
                      <a16:colId xmlns:a16="http://schemas.microsoft.com/office/drawing/2014/main" val="1372501229"/>
                    </a:ext>
                  </a:extLst>
                </a:gridCol>
              </a:tblGrid>
              <a:tr h="319807">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2022</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2023</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2024</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1" i="0" u="none" strike="noStrike" dirty="0">
                          <a:effectLst/>
                          <a:latin typeface="Times New Roman" panose="02020603050405020304" pitchFamily="18" charset="0"/>
                          <a:ea typeface="Calibri" panose="020F0502020204030204" pitchFamily="34" charset="0"/>
                        </a:rPr>
                        <a:t>2025</a:t>
                      </a:r>
                      <a:endParaRPr lang="it-IT" sz="1500" b="1"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7179416"/>
                  </a:ext>
                </a:extLst>
              </a:tr>
              <a:tr h="319807">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2.000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2.000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2.000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lnSpc>
                          <a:spcPct val="107000"/>
                        </a:lnSpc>
                        <a:spcBef>
                          <a:spcPts val="0"/>
                        </a:spcBef>
                        <a:spcAft>
                          <a:spcPts val="800"/>
                        </a:spcAft>
                      </a:pPr>
                      <a:r>
                        <a:rPr lang="it-IT" sz="1500" b="0" i="0" u="none" strike="noStrike" dirty="0">
                          <a:effectLst/>
                          <a:latin typeface="Times New Roman" panose="02020603050405020304" pitchFamily="18" charset="0"/>
                          <a:ea typeface="Calibri" panose="020F0502020204030204" pitchFamily="34" charset="0"/>
                        </a:rPr>
                        <a:t>2.000</a:t>
                      </a:r>
                      <a:endParaRPr lang="it-IT" sz="1500" b="0" i="0" u="none" strike="noStrike" dirty="0">
                        <a:effectLst/>
                        <a:latin typeface="Arial" panose="020B0604020202020204" pitchFamily="34" charset="0"/>
                      </a:endParaRPr>
                    </a:p>
                  </a:txBody>
                  <a:tcPr marL="188595" marR="188595" marT="2619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217946"/>
                  </a:ext>
                </a:extLst>
              </a:tr>
            </a:tbl>
          </a:graphicData>
        </a:graphic>
      </p:graphicFrame>
      <p:sp>
        <p:nvSpPr>
          <p:cNvPr id="5" name="Titolo 4">
            <a:extLst>
              <a:ext uri="{FF2B5EF4-FFF2-40B4-BE49-F238E27FC236}">
                <a16:creationId xmlns:a16="http://schemas.microsoft.com/office/drawing/2014/main" id="{784C741C-F4A9-42F5-96F1-D7BCB71B7C7C}"/>
              </a:ext>
            </a:extLst>
          </p:cNvPr>
          <p:cNvSpPr>
            <a:spLocks noGrp="1"/>
          </p:cNvSpPr>
          <p:nvPr>
            <p:ph type="title"/>
          </p:nvPr>
        </p:nvSpPr>
        <p:spPr>
          <a:xfrm>
            <a:off x="838199" y="976741"/>
            <a:ext cx="10515600" cy="395306"/>
          </a:xfrm>
        </p:spPr>
        <p:txBody>
          <a:bodyPr>
            <a:normAutofit fontScale="90000"/>
          </a:bodyPr>
          <a:lstStyle/>
          <a:p>
            <a:r>
              <a:rPr lang="it-IT" dirty="0"/>
              <a:t>Esempio (2/2)</a:t>
            </a:r>
          </a:p>
        </p:txBody>
      </p:sp>
    </p:spTree>
    <p:extLst>
      <p:ext uri="{BB962C8B-B14F-4D97-AF65-F5344CB8AC3E}">
        <p14:creationId xmlns:p14="http://schemas.microsoft.com/office/powerpoint/2010/main" val="1677805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Limiti alle compensazioni</a:t>
            </a:r>
          </a:p>
        </p:txBody>
      </p:sp>
      <p:sp>
        <p:nvSpPr>
          <p:cNvPr id="7" name="Segnaposto testo 6"/>
          <p:cNvSpPr>
            <a:spLocks noGrp="1"/>
          </p:cNvSpPr>
          <p:nvPr>
            <p:ph type="body" idx="1"/>
          </p:nvPr>
        </p:nvSpPr>
        <p:spPr>
          <a:xfrm>
            <a:off x="844550" y="1526875"/>
            <a:ext cx="10515600" cy="4013846"/>
          </a:xfrm>
        </p:spPr>
        <p:txBody>
          <a:bodyPr>
            <a:normAutofit fontScale="70000" lnSpcReduction="20000"/>
          </a:bodyPr>
          <a:lstStyle/>
          <a:p>
            <a:pPr algn="just">
              <a:lnSpc>
                <a:spcPct val="150000"/>
              </a:lnSpc>
            </a:pPr>
            <a:r>
              <a:rPr lang="it-IT" sz="2800" dirty="0">
                <a:solidFill>
                  <a:schemeClr val="tx1"/>
                </a:solidFill>
              </a:rPr>
              <a:t>Nelle compensazioni effettuate da cessionari e fornitori </a:t>
            </a:r>
            <a:r>
              <a:rPr lang="it-IT" sz="2800" b="1" u="sng" dirty="0">
                <a:solidFill>
                  <a:schemeClr val="tx1"/>
                </a:solidFill>
              </a:rPr>
              <a:t>non si applicano </a:t>
            </a:r>
            <a:r>
              <a:rPr lang="it-IT" sz="2800" dirty="0">
                <a:solidFill>
                  <a:schemeClr val="tx1"/>
                </a:solidFill>
              </a:rPr>
              <a:t>i limiti di cui:</a:t>
            </a:r>
          </a:p>
          <a:p>
            <a:pPr marL="457200" indent="-457200" algn="just">
              <a:lnSpc>
                <a:spcPct val="150000"/>
              </a:lnSpc>
              <a:buFont typeface="Wingdings" panose="05000000000000000000" pitchFamily="2" charset="2"/>
              <a:buChar char="Ø"/>
            </a:pPr>
            <a:r>
              <a:rPr lang="it-IT" sz="2800" dirty="0">
                <a:solidFill>
                  <a:schemeClr val="tx1"/>
                </a:solidFill>
              </a:rPr>
              <a:t>Articolo 31, comma 1, D.L. 78/2010 (limite ruoli scaduti 1.500€)</a:t>
            </a:r>
          </a:p>
          <a:p>
            <a:pPr marL="457200" indent="-457200" algn="just">
              <a:lnSpc>
                <a:spcPct val="150000"/>
              </a:lnSpc>
              <a:buFont typeface="Wingdings" panose="05000000000000000000" pitchFamily="2" charset="2"/>
              <a:buChar char="Ø"/>
            </a:pPr>
            <a:r>
              <a:rPr lang="it-IT" sz="2800" dirty="0">
                <a:solidFill>
                  <a:schemeClr val="tx1"/>
                </a:solidFill>
              </a:rPr>
              <a:t>Articolo 34 della Legge 388/2000 (limite compensazioni in F24 700.000€ per il 2020 – 1 milione per il 2021)</a:t>
            </a:r>
          </a:p>
          <a:p>
            <a:pPr marL="457200" indent="-457200" algn="just">
              <a:lnSpc>
                <a:spcPct val="150000"/>
              </a:lnSpc>
              <a:buFont typeface="Wingdings" panose="05000000000000000000" pitchFamily="2" charset="2"/>
              <a:buChar char="Ø"/>
            </a:pPr>
            <a:r>
              <a:rPr lang="it-IT" sz="2800" dirty="0">
                <a:solidFill>
                  <a:schemeClr val="tx1"/>
                </a:solidFill>
              </a:rPr>
              <a:t>Articolo 1, comma 53, Legge 244/2007 (quadro RU 250.000€)</a:t>
            </a:r>
          </a:p>
          <a:p>
            <a:pPr algn="just">
              <a:lnSpc>
                <a:spcPct val="150000"/>
              </a:lnSpc>
            </a:pPr>
            <a:r>
              <a:rPr lang="it-IT" sz="2800" dirty="0">
                <a:solidFill>
                  <a:schemeClr val="tx1"/>
                </a:solidFill>
              </a:rPr>
              <a:t>N.B. la quota dei crediti d’imposta che non è utilizzata entro il 31/12 dell’anno di riferimento </a:t>
            </a:r>
            <a:r>
              <a:rPr lang="it-IT" sz="2800" b="1" dirty="0">
                <a:solidFill>
                  <a:schemeClr val="tx1"/>
                </a:solidFill>
              </a:rPr>
              <a:t>non può essere utilizzata negli anni successivi</a:t>
            </a:r>
            <a:r>
              <a:rPr lang="it-IT" sz="2800" dirty="0">
                <a:solidFill>
                  <a:schemeClr val="tx1"/>
                </a:solidFill>
              </a:rPr>
              <a:t>, </a:t>
            </a:r>
            <a:r>
              <a:rPr lang="it-IT" sz="2800" b="1" dirty="0">
                <a:solidFill>
                  <a:schemeClr val="tx1"/>
                </a:solidFill>
              </a:rPr>
              <a:t>né richiesta a rimborso ovvero ulteriormente ceduta.</a:t>
            </a:r>
          </a:p>
          <a:p>
            <a:pPr algn="just">
              <a:lnSpc>
                <a:spcPct val="150000"/>
              </a:lnSpc>
            </a:pPr>
            <a:endParaRPr lang="it-IT" sz="2800" dirty="0">
              <a:solidFill>
                <a:schemeClr val="tx1"/>
              </a:solidFill>
            </a:endParaRPr>
          </a:p>
        </p:txBody>
      </p:sp>
    </p:spTree>
    <p:extLst>
      <p:ext uri="{BB962C8B-B14F-4D97-AF65-F5344CB8AC3E}">
        <p14:creationId xmlns:p14="http://schemas.microsoft.com/office/powerpoint/2010/main" val="269947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Visto di conformità </a:t>
            </a:r>
          </a:p>
        </p:txBody>
      </p:sp>
      <p:sp>
        <p:nvSpPr>
          <p:cNvPr id="7" name="Segnaposto testo 6"/>
          <p:cNvSpPr>
            <a:spLocks noGrp="1"/>
          </p:cNvSpPr>
          <p:nvPr>
            <p:ph type="body" idx="1"/>
          </p:nvPr>
        </p:nvSpPr>
        <p:spPr>
          <a:xfrm>
            <a:off x="844550" y="1526875"/>
            <a:ext cx="10515600" cy="4688868"/>
          </a:xfrm>
        </p:spPr>
        <p:txBody>
          <a:bodyPr>
            <a:normAutofit fontScale="40000" lnSpcReduction="20000"/>
          </a:bodyPr>
          <a:lstStyle/>
          <a:p>
            <a:pPr algn="just">
              <a:lnSpc>
                <a:spcPct val="150000"/>
              </a:lnSpc>
            </a:pPr>
            <a:r>
              <a:rPr lang="it-IT" sz="3400" dirty="0">
                <a:solidFill>
                  <a:schemeClr val="tx1"/>
                </a:solidFill>
              </a:rPr>
              <a:t>Il visto di conformità, definito anche «visto leggero» è stato introdotto con il Dlgs 241/1997 costituisce uno dei livelli dell’attività di controllo sulla corretta applicazione delle norme tributarie, attribuito dal legislatore a soggetti estranei all’A.F. </a:t>
            </a:r>
          </a:p>
          <a:p>
            <a:pPr algn="just">
              <a:lnSpc>
                <a:spcPct val="150000"/>
              </a:lnSpc>
            </a:pPr>
            <a:r>
              <a:rPr lang="it-IT" sz="3400" dirty="0">
                <a:solidFill>
                  <a:schemeClr val="tx1"/>
                </a:solidFill>
              </a:rPr>
              <a:t>Trattasi di un’attività di </a:t>
            </a:r>
            <a:r>
              <a:rPr lang="it-IT" sz="3400" b="1" dirty="0">
                <a:solidFill>
                  <a:schemeClr val="tx1"/>
                </a:solidFill>
              </a:rPr>
              <a:t>«controllo formale» </a:t>
            </a:r>
            <a:r>
              <a:rPr lang="it-IT" sz="3400" dirty="0">
                <a:solidFill>
                  <a:schemeClr val="tx1"/>
                </a:solidFill>
              </a:rPr>
              <a:t>svolta dal professionista che consiste in un’attestazione circa la corrispondenza della dichiarazione dei redditi alle risultanze della relativa documentazione, alle scritture contabili e alle disposizioni che disciplinano gli oneri deducibili e detraibili, le detrazioni e i crediti d’imposta, lo scomputo delle ritenute d’acconto e i versamenti.</a:t>
            </a:r>
          </a:p>
          <a:p>
            <a:pPr algn="just">
              <a:lnSpc>
                <a:spcPct val="150000"/>
              </a:lnSpc>
            </a:pPr>
            <a:r>
              <a:rPr lang="it-IT" sz="3400" dirty="0">
                <a:solidFill>
                  <a:schemeClr val="tx1"/>
                </a:solidFill>
              </a:rPr>
              <a:t>Sono controlli finalizzati ad evitare errori materiali e di calcolo.</a:t>
            </a:r>
          </a:p>
          <a:p>
            <a:pPr algn="just">
              <a:lnSpc>
                <a:spcPct val="150000"/>
              </a:lnSpc>
            </a:pPr>
            <a:r>
              <a:rPr lang="it-IT" sz="3400" b="1" dirty="0">
                <a:solidFill>
                  <a:schemeClr val="tx1"/>
                </a:solidFill>
              </a:rPr>
              <a:t>Ai fini dell’opzione per la cessione o lo sconto </a:t>
            </a:r>
            <a:r>
              <a:rPr lang="it-IT" sz="3400" dirty="0">
                <a:solidFill>
                  <a:schemeClr val="tx1"/>
                </a:solidFill>
              </a:rPr>
              <a:t>di cui all’articolo 121, il contribuente richiede il visto di conformità dei dati relativi alla documentazione che attesta la sussistenza dei presupposti che danno diritto alla detrazione d’imposta per gli interventi di cui al presente articolo. Il visto di conformità è rilasciato ai sensi dell’articolo 35 del Dlgs 241/97, dai soggetti indicati alle lettere a) e b) del comma 3 dell’articolo 3 del DPR 322/98 (dottori commercialisti, intermediari, CAF etc.).</a:t>
            </a:r>
          </a:p>
          <a:p>
            <a:pPr algn="just">
              <a:lnSpc>
                <a:spcPct val="150000"/>
              </a:lnSpc>
            </a:pPr>
            <a:r>
              <a:rPr lang="it-IT" sz="3400" dirty="0">
                <a:solidFill>
                  <a:schemeClr val="tx1"/>
                </a:solidFill>
              </a:rPr>
              <a:t>Il soggetto che rilascia il visto di conformità di cui al comma 1 dell’articolo 121 </a:t>
            </a:r>
            <a:r>
              <a:rPr lang="it-IT" sz="3400" b="1" u="sng" dirty="0">
                <a:solidFill>
                  <a:schemeClr val="tx1"/>
                </a:solidFill>
              </a:rPr>
              <a:t>verifica la presenza delle asseverazioni e delle attestazioni </a:t>
            </a:r>
            <a:r>
              <a:rPr lang="it-IT" sz="3400" dirty="0">
                <a:solidFill>
                  <a:schemeClr val="tx1"/>
                </a:solidFill>
              </a:rPr>
              <a:t>rilasciate dai professionisti incaricati.</a:t>
            </a:r>
          </a:p>
          <a:p>
            <a:pPr algn="just">
              <a:lnSpc>
                <a:spcPct val="150000"/>
              </a:lnSpc>
            </a:pPr>
            <a:endParaRPr lang="it-IT" sz="2800" dirty="0">
              <a:solidFill>
                <a:schemeClr val="tx1"/>
              </a:solidFill>
            </a:endParaRPr>
          </a:p>
        </p:txBody>
      </p:sp>
    </p:spTree>
    <p:extLst>
      <p:ext uri="{BB962C8B-B14F-4D97-AF65-F5344CB8AC3E}">
        <p14:creationId xmlns:p14="http://schemas.microsoft.com/office/powerpoint/2010/main" val="844314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Responsabilità cessionario</a:t>
            </a:r>
          </a:p>
        </p:txBody>
      </p:sp>
      <p:sp>
        <p:nvSpPr>
          <p:cNvPr id="7" name="Segnaposto testo 6"/>
          <p:cNvSpPr>
            <a:spLocks noGrp="1"/>
          </p:cNvSpPr>
          <p:nvPr>
            <p:ph type="body" idx="1"/>
          </p:nvPr>
        </p:nvSpPr>
        <p:spPr>
          <a:xfrm>
            <a:off x="844550" y="1526875"/>
            <a:ext cx="10515600" cy="4013846"/>
          </a:xfrm>
        </p:spPr>
        <p:txBody>
          <a:bodyPr>
            <a:normAutofit/>
          </a:bodyPr>
          <a:lstStyle/>
          <a:p>
            <a:pPr algn="just"/>
            <a:r>
              <a:rPr lang="it-IT" dirty="0">
                <a:solidFill>
                  <a:schemeClr val="tx1"/>
                </a:solidFill>
              </a:rPr>
              <a:t>Le imprese, i fornitori e i cessionari rispondono solo per l'eventuale </a:t>
            </a:r>
            <a:r>
              <a:rPr lang="it-IT" b="1" dirty="0">
                <a:solidFill>
                  <a:schemeClr val="tx1"/>
                </a:solidFill>
              </a:rPr>
              <a:t>utilizzo del credito d'imposta in modo irregolare o in misura maggiore rispetto al credito d’imposta ricevuto</a:t>
            </a:r>
            <a:r>
              <a:rPr lang="it-IT" dirty="0">
                <a:solidFill>
                  <a:schemeClr val="tx1"/>
                </a:solidFill>
              </a:rPr>
              <a:t>. </a:t>
            </a:r>
          </a:p>
          <a:p>
            <a:pPr algn="just"/>
            <a:r>
              <a:rPr lang="it-IT" dirty="0">
                <a:solidFill>
                  <a:schemeClr val="tx1"/>
                </a:solidFill>
              </a:rPr>
              <a:t>Se durante i controlli dell’ENEA o dell’Agenzia delle Entrate viene rilevato che il contribuente non aveva diritto alla detrazione, </a:t>
            </a:r>
            <a:r>
              <a:rPr lang="it-IT" b="1" dirty="0">
                <a:solidFill>
                  <a:schemeClr val="tx1"/>
                </a:solidFill>
              </a:rPr>
              <a:t>il cessionario che ha acquistato il credito in buona fede non perde il diritto ad utilizzare il credito d’imposta (ipotesi residuale di responsabilità solidale)</a:t>
            </a:r>
            <a:endParaRPr lang="it-IT" sz="2800" dirty="0">
              <a:solidFill>
                <a:schemeClr val="tx1"/>
              </a:solidFill>
            </a:endParaRPr>
          </a:p>
        </p:txBody>
      </p:sp>
    </p:spTree>
    <p:extLst>
      <p:ext uri="{BB962C8B-B14F-4D97-AF65-F5344CB8AC3E}">
        <p14:creationId xmlns:p14="http://schemas.microsoft.com/office/powerpoint/2010/main" val="2437295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fontScale="90000"/>
          </a:bodyPr>
          <a:lstStyle/>
          <a:p>
            <a:r>
              <a:rPr lang="it-IT" dirty="0"/>
              <a:t>Normativa di riferimento</a:t>
            </a:r>
          </a:p>
        </p:txBody>
      </p:sp>
      <p:sp>
        <p:nvSpPr>
          <p:cNvPr id="11" name="Shape 71"/>
          <p:cNvSpPr/>
          <p:nvPr/>
        </p:nvSpPr>
        <p:spPr>
          <a:xfrm>
            <a:off x="7732145" y="1033797"/>
            <a:ext cx="3331189" cy="941320"/>
          </a:xfrm>
          <a:prstGeom prst="rect">
            <a:avLst/>
          </a:prstGeom>
          <a:ln w="12700">
            <a:miter lim="400000"/>
          </a:ln>
          <a:extLst>
            <a:ext uri="{C572A759-6A51-4108-AA02-DFA0A04FC94B}">
              <ma14:wrappingTextBoxFlag xmlns="" xmlns:ma14="http://schemas.microsoft.com/office/mac/drawingml/2011/main" val="1"/>
            </a:ext>
          </a:extLst>
        </p:spPr>
        <p:txBody>
          <a:bodyPr wrap="square" lIns="39388" tIns="39388" rIns="39388" bIns="39388" anchor="ctr">
            <a:spAutoFit/>
          </a:bodyPr>
          <a:lstStyle/>
          <a:p>
            <a:pPr>
              <a:defRPr sz="4200" spc="-84">
                <a:solidFill>
                  <a:srgbClr val="FFFFFF"/>
                </a:solidFill>
                <a:latin typeface="Lato Regular"/>
                <a:ea typeface="Lato Regular"/>
                <a:cs typeface="Lato Regular"/>
                <a:sym typeface="Lato Regular"/>
              </a:defRPr>
            </a:pPr>
            <a:r>
              <a:rPr lang="it-IT" sz="2000" dirty="0">
                <a:solidFill>
                  <a:srgbClr val="234F9E"/>
                </a:solidFill>
                <a:latin typeface="Arial" panose="020B0604020202020204" pitchFamily="34" charset="0"/>
                <a:cs typeface="Arial" panose="020B0604020202020204" pitchFamily="34" charset="0"/>
                <a:sym typeface="Lato Bold"/>
              </a:rPr>
              <a:t>Art. 119 D.L. 34/2020: </a:t>
            </a:r>
            <a:r>
              <a:rPr lang="it-IT" sz="1200" dirty="0">
                <a:solidFill>
                  <a:srgbClr val="234F9E"/>
                </a:solidFill>
                <a:latin typeface="Arial" panose="020B0604020202020204" pitchFamily="34" charset="0"/>
                <a:cs typeface="Arial" panose="020B0604020202020204" pitchFamily="34" charset="0"/>
                <a:sym typeface="Lato Bold"/>
              </a:rPr>
              <a:t>bonus 110% per le spese sostenute dal </a:t>
            </a:r>
            <a:r>
              <a:rPr lang="it-IT" sz="1200" b="1" dirty="0">
                <a:solidFill>
                  <a:srgbClr val="234F9E"/>
                </a:solidFill>
                <a:latin typeface="Arial" panose="020B0604020202020204" pitchFamily="34" charset="0"/>
                <a:cs typeface="Arial" panose="020B0604020202020204" pitchFamily="34" charset="0"/>
                <a:sym typeface="Lato Bold"/>
              </a:rPr>
              <a:t>01.07.</a:t>
            </a:r>
            <a:r>
              <a:rPr lang="it-IT" sz="1200" b="1" spc="-84" dirty="0">
                <a:solidFill>
                  <a:srgbClr val="234F9E"/>
                </a:solidFill>
                <a:latin typeface="Arial" panose="020B0604020202020204" pitchFamily="34" charset="0"/>
                <a:cs typeface="Arial" panose="020B0604020202020204" pitchFamily="34" charset="0"/>
                <a:sym typeface="Lato Bold"/>
              </a:rPr>
              <a:t>2020 </a:t>
            </a:r>
            <a:r>
              <a:rPr lang="it-IT" sz="1200" spc="-84" dirty="0">
                <a:solidFill>
                  <a:srgbClr val="234F9E"/>
                </a:solidFill>
                <a:latin typeface="Arial" panose="020B0604020202020204" pitchFamily="34" charset="0"/>
                <a:cs typeface="Arial" panose="020B0604020202020204" pitchFamily="34" charset="0"/>
                <a:sym typeface="Lato Bold"/>
              </a:rPr>
              <a:t>al</a:t>
            </a:r>
            <a:r>
              <a:rPr lang="it-IT" sz="1200" b="1" spc="-84" dirty="0">
                <a:solidFill>
                  <a:srgbClr val="234F9E"/>
                </a:solidFill>
                <a:latin typeface="Arial" panose="020B0604020202020204" pitchFamily="34" charset="0"/>
                <a:cs typeface="Arial" panose="020B0604020202020204" pitchFamily="34" charset="0"/>
                <a:sym typeface="Lato Bold"/>
              </a:rPr>
              <a:t> 31.12.2021 </a:t>
            </a:r>
            <a:r>
              <a:rPr lang="it-IT" sz="1200" dirty="0">
                <a:solidFill>
                  <a:srgbClr val="234F9E"/>
                </a:solidFill>
                <a:latin typeface="Arial" panose="020B0604020202020204" pitchFamily="34" charset="0"/>
                <a:cs typeface="Arial" panose="020B0604020202020204" pitchFamily="34" charset="0"/>
                <a:sym typeface="Lato Bold"/>
              </a:rPr>
              <a:t>per</a:t>
            </a:r>
            <a:r>
              <a:rPr lang="it-IT" sz="1200" b="1" dirty="0">
                <a:solidFill>
                  <a:srgbClr val="234F9E"/>
                </a:solidFill>
                <a:latin typeface="Arial" panose="020B0604020202020204" pitchFamily="34" charset="0"/>
                <a:cs typeface="Arial" panose="020B0604020202020204" pitchFamily="34" charset="0"/>
                <a:sym typeface="Lato Bold"/>
              </a:rPr>
              <a:t> </a:t>
            </a:r>
            <a:r>
              <a:rPr lang="it-IT" sz="1200" dirty="0">
                <a:solidFill>
                  <a:srgbClr val="234F9E"/>
                </a:solidFill>
                <a:latin typeface="Arial" panose="020B0604020202020204" pitchFamily="34" charset="0"/>
                <a:cs typeface="Arial" panose="020B0604020202020204" pitchFamily="34" charset="0"/>
                <a:sym typeface="Lato Bold"/>
              </a:rPr>
              <a:t>interventi volti ad incrementare l’efficienza energetica degli edifici e a ridurre il rischio sismico.</a:t>
            </a:r>
            <a:endParaRPr sz="1200" dirty="0">
              <a:solidFill>
                <a:srgbClr val="234F9E"/>
              </a:solidFill>
              <a:latin typeface="Arial" panose="020B0604020202020204" pitchFamily="34" charset="0"/>
              <a:cs typeface="Arial" panose="020B0604020202020204" pitchFamily="34" charset="0"/>
            </a:endParaRPr>
          </a:p>
        </p:txBody>
      </p:sp>
      <p:sp>
        <p:nvSpPr>
          <p:cNvPr id="12" name="Shape 72"/>
          <p:cNvSpPr/>
          <p:nvPr/>
        </p:nvSpPr>
        <p:spPr>
          <a:xfrm>
            <a:off x="7747148" y="3346076"/>
            <a:ext cx="3444841" cy="2141648"/>
          </a:xfrm>
          <a:prstGeom prst="rect">
            <a:avLst/>
          </a:prstGeom>
          <a:ln w="12700">
            <a:miter lim="400000"/>
          </a:ln>
          <a:extLst>
            <a:ext uri="{C572A759-6A51-4108-AA02-DFA0A04FC94B}">
              <ma14:wrappingTextBoxFlag xmlns="" xmlns:ma14="http://schemas.microsoft.com/office/mac/drawingml/2011/main" val="1"/>
            </a:ext>
          </a:extLst>
        </p:spPr>
        <p:txBody>
          <a:bodyPr wrap="square" lIns="39388" tIns="39388" rIns="39388" bIns="39388" anchor="ctr">
            <a:spAutoFit/>
          </a:bodyPr>
          <a:lstStyle/>
          <a:p>
            <a:pPr>
              <a:defRPr sz="4200" spc="-84">
                <a:solidFill>
                  <a:srgbClr val="FFFFFF"/>
                </a:solidFill>
                <a:latin typeface="Lato Regular"/>
                <a:ea typeface="Lato Regular"/>
                <a:cs typeface="Lato Regular"/>
                <a:sym typeface="Lato Regular"/>
              </a:defRPr>
            </a:pPr>
            <a:r>
              <a:rPr lang="it-IT" sz="2000" dirty="0">
                <a:solidFill>
                  <a:srgbClr val="234F9E"/>
                </a:solidFill>
                <a:latin typeface="Arial" panose="020B0604020202020204" pitchFamily="34" charset="0"/>
                <a:cs typeface="Arial" panose="020B0604020202020204" pitchFamily="34" charset="0"/>
                <a:sym typeface="Lato Bold"/>
              </a:rPr>
              <a:t>Decreti Ministeriali 06/08/2020</a:t>
            </a:r>
          </a:p>
          <a:p>
            <a:r>
              <a:rPr lang="it-IT" sz="1000" dirty="0">
                <a:solidFill>
                  <a:srgbClr val="234F9E"/>
                </a:solidFill>
              </a:rPr>
              <a:t>- requisiti tecnici per l’accesso alle detrazioni fiscali per la riqualificazione energetica degli edifici;</a:t>
            </a:r>
            <a:br>
              <a:rPr lang="it-IT" sz="1000" dirty="0">
                <a:solidFill>
                  <a:srgbClr val="234F9E"/>
                </a:solidFill>
              </a:rPr>
            </a:br>
            <a:r>
              <a:rPr lang="it-IT" sz="1000" dirty="0">
                <a:solidFill>
                  <a:srgbClr val="234F9E"/>
                </a:solidFill>
              </a:rPr>
              <a:t>- requisiti delle asseverazioni per l’accesso alle detrazioni fiscali per la riqualificazione energetica degli edifici.</a:t>
            </a:r>
          </a:p>
          <a:p>
            <a:r>
              <a:rPr lang="it-IT" dirty="0"/>
              <a:t> </a:t>
            </a:r>
          </a:p>
          <a:p>
            <a:r>
              <a:rPr lang="it-IT" dirty="0"/>
              <a:t> </a:t>
            </a:r>
          </a:p>
          <a:p>
            <a:r>
              <a:rPr lang="it-IT" dirty="0"/>
              <a:t> </a:t>
            </a:r>
          </a:p>
          <a:p>
            <a:pPr>
              <a:defRPr sz="4200" spc="-84">
                <a:solidFill>
                  <a:srgbClr val="FFFFFF"/>
                </a:solidFill>
                <a:latin typeface="Lato Regular"/>
                <a:ea typeface="Lato Regular"/>
                <a:cs typeface="Lato Regular"/>
                <a:sym typeface="Lato Regular"/>
              </a:defRPr>
            </a:pPr>
            <a:endParaRPr lang="it-IT" sz="2000" dirty="0">
              <a:solidFill>
                <a:srgbClr val="234F9E"/>
              </a:solidFill>
              <a:latin typeface="Arial" panose="020B0604020202020204" pitchFamily="34" charset="0"/>
              <a:cs typeface="Arial" panose="020B0604020202020204" pitchFamily="34" charset="0"/>
            </a:endParaRPr>
          </a:p>
        </p:txBody>
      </p:sp>
      <p:grpSp>
        <p:nvGrpSpPr>
          <p:cNvPr id="2" name="Gruppo 1"/>
          <p:cNvGrpSpPr/>
          <p:nvPr/>
        </p:nvGrpSpPr>
        <p:grpSpPr>
          <a:xfrm>
            <a:off x="6826272" y="1192919"/>
            <a:ext cx="700237" cy="700237"/>
            <a:chOff x="6826272" y="1903133"/>
            <a:chExt cx="700237" cy="700237"/>
          </a:xfrm>
        </p:grpSpPr>
        <p:sp>
          <p:nvSpPr>
            <p:cNvPr id="13" name="Shape 75"/>
            <p:cNvSpPr/>
            <p:nvPr/>
          </p:nvSpPr>
          <p:spPr>
            <a:xfrm>
              <a:off x="7050762" y="2153797"/>
              <a:ext cx="251256" cy="198911"/>
            </a:xfrm>
            <a:custGeom>
              <a:avLst/>
              <a:gdLst/>
              <a:ahLst/>
              <a:cxnLst>
                <a:cxn ang="0">
                  <a:pos x="wd2" y="hd2"/>
                </a:cxn>
                <a:cxn ang="5400000">
                  <a:pos x="wd2" y="hd2"/>
                </a:cxn>
                <a:cxn ang="10800000">
                  <a:pos x="wd2" y="hd2"/>
                </a:cxn>
                <a:cxn ang="16200000">
                  <a:pos x="wd2" y="hd2"/>
                </a:cxn>
              </a:cxnLst>
              <a:rect l="0" t="0" r="r" b="b"/>
              <a:pathLst>
                <a:path w="21600" h="21600" extrusionOk="0">
                  <a:moveTo>
                    <a:pt x="2250" y="10800"/>
                  </a:moveTo>
                  <a:lnTo>
                    <a:pt x="3600" y="8526"/>
                  </a:lnTo>
                  <a:lnTo>
                    <a:pt x="8550" y="14779"/>
                  </a:lnTo>
                  <a:lnTo>
                    <a:pt x="18000" y="3411"/>
                  </a:lnTo>
                  <a:lnTo>
                    <a:pt x="19350" y="5684"/>
                  </a:lnTo>
                  <a:lnTo>
                    <a:pt x="8550" y="18189"/>
                  </a:lnTo>
                  <a:cubicBezTo>
                    <a:pt x="8550" y="18189"/>
                    <a:pt x="2250" y="10800"/>
                    <a:pt x="2250" y="10800"/>
                  </a:cubicBezTo>
                  <a:close/>
                  <a:moveTo>
                    <a:pt x="18000" y="0"/>
                  </a:moveTo>
                  <a:lnTo>
                    <a:pt x="8550" y="11368"/>
                  </a:lnTo>
                  <a:lnTo>
                    <a:pt x="3600" y="5116"/>
                  </a:lnTo>
                  <a:lnTo>
                    <a:pt x="0" y="10800"/>
                  </a:lnTo>
                  <a:lnTo>
                    <a:pt x="8550" y="21600"/>
                  </a:lnTo>
                  <a:lnTo>
                    <a:pt x="21600" y="5684"/>
                  </a:lnTo>
                  <a:cubicBezTo>
                    <a:pt x="21600" y="5684"/>
                    <a:pt x="18000" y="0"/>
                    <a:pt x="18000" y="0"/>
                  </a:cubicBezTo>
                  <a:close/>
                </a:path>
              </a:pathLst>
            </a:custGeom>
            <a:solidFill>
              <a:srgbClr val="92D050"/>
            </a:solidFill>
            <a:ln w="12700">
              <a:solidFill>
                <a:srgbClr val="FFF6D9"/>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sp>
          <p:nvSpPr>
            <p:cNvPr id="15" name="Shape 67"/>
            <p:cNvSpPr/>
            <p:nvPr/>
          </p:nvSpPr>
          <p:spPr>
            <a:xfrm>
              <a:off x="6826272" y="1903133"/>
              <a:ext cx="700237" cy="700237"/>
            </a:xfrm>
            <a:prstGeom prst="ellipse">
              <a:avLst/>
            </a:prstGeom>
            <a:ln w="38100">
              <a:solidFill>
                <a:srgbClr val="234F9E">
                  <a:alpha val="68000"/>
                </a:srgbClr>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grpSp>
      <p:grpSp>
        <p:nvGrpSpPr>
          <p:cNvPr id="23" name="Gruppo 22"/>
          <p:cNvGrpSpPr/>
          <p:nvPr/>
        </p:nvGrpSpPr>
        <p:grpSpPr>
          <a:xfrm>
            <a:off x="6826272" y="2354421"/>
            <a:ext cx="700237" cy="700237"/>
            <a:chOff x="6826272" y="1903133"/>
            <a:chExt cx="700237" cy="700237"/>
          </a:xfrm>
        </p:grpSpPr>
        <p:sp>
          <p:nvSpPr>
            <p:cNvPr id="24" name="Shape 75"/>
            <p:cNvSpPr/>
            <p:nvPr/>
          </p:nvSpPr>
          <p:spPr>
            <a:xfrm>
              <a:off x="7050762" y="2153797"/>
              <a:ext cx="251256" cy="198911"/>
            </a:xfrm>
            <a:custGeom>
              <a:avLst/>
              <a:gdLst/>
              <a:ahLst/>
              <a:cxnLst>
                <a:cxn ang="0">
                  <a:pos x="wd2" y="hd2"/>
                </a:cxn>
                <a:cxn ang="5400000">
                  <a:pos x="wd2" y="hd2"/>
                </a:cxn>
                <a:cxn ang="10800000">
                  <a:pos x="wd2" y="hd2"/>
                </a:cxn>
                <a:cxn ang="16200000">
                  <a:pos x="wd2" y="hd2"/>
                </a:cxn>
              </a:cxnLst>
              <a:rect l="0" t="0" r="r" b="b"/>
              <a:pathLst>
                <a:path w="21600" h="21600" extrusionOk="0">
                  <a:moveTo>
                    <a:pt x="2250" y="10800"/>
                  </a:moveTo>
                  <a:lnTo>
                    <a:pt x="3600" y="8526"/>
                  </a:lnTo>
                  <a:lnTo>
                    <a:pt x="8550" y="14779"/>
                  </a:lnTo>
                  <a:lnTo>
                    <a:pt x="18000" y="3411"/>
                  </a:lnTo>
                  <a:lnTo>
                    <a:pt x="19350" y="5684"/>
                  </a:lnTo>
                  <a:lnTo>
                    <a:pt x="8550" y="18189"/>
                  </a:lnTo>
                  <a:cubicBezTo>
                    <a:pt x="8550" y="18189"/>
                    <a:pt x="2250" y="10800"/>
                    <a:pt x="2250" y="10800"/>
                  </a:cubicBezTo>
                  <a:close/>
                  <a:moveTo>
                    <a:pt x="18000" y="0"/>
                  </a:moveTo>
                  <a:lnTo>
                    <a:pt x="8550" y="11368"/>
                  </a:lnTo>
                  <a:lnTo>
                    <a:pt x="3600" y="5116"/>
                  </a:lnTo>
                  <a:lnTo>
                    <a:pt x="0" y="10800"/>
                  </a:lnTo>
                  <a:lnTo>
                    <a:pt x="8550" y="21600"/>
                  </a:lnTo>
                  <a:lnTo>
                    <a:pt x="21600" y="5684"/>
                  </a:lnTo>
                  <a:cubicBezTo>
                    <a:pt x="21600" y="5684"/>
                    <a:pt x="18000" y="0"/>
                    <a:pt x="18000" y="0"/>
                  </a:cubicBezTo>
                  <a:close/>
                </a:path>
              </a:pathLst>
            </a:custGeom>
            <a:solidFill>
              <a:srgbClr val="92D050"/>
            </a:solidFill>
            <a:ln w="12700">
              <a:solidFill>
                <a:srgbClr val="FFF6D9"/>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sp>
          <p:nvSpPr>
            <p:cNvPr id="25" name="Shape 67"/>
            <p:cNvSpPr/>
            <p:nvPr/>
          </p:nvSpPr>
          <p:spPr>
            <a:xfrm>
              <a:off x="6826272" y="1903133"/>
              <a:ext cx="700237" cy="700237"/>
            </a:xfrm>
            <a:prstGeom prst="ellipse">
              <a:avLst/>
            </a:prstGeom>
            <a:ln w="38100">
              <a:solidFill>
                <a:srgbClr val="234F9E">
                  <a:alpha val="68000"/>
                </a:srgbClr>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grpSp>
      <p:grpSp>
        <p:nvGrpSpPr>
          <p:cNvPr id="26" name="Gruppo 25"/>
          <p:cNvGrpSpPr/>
          <p:nvPr/>
        </p:nvGrpSpPr>
        <p:grpSpPr>
          <a:xfrm>
            <a:off x="6826272" y="3523516"/>
            <a:ext cx="700237" cy="700237"/>
            <a:chOff x="6826272" y="1903133"/>
            <a:chExt cx="700237" cy="700237"/>
          </a:xfrm>
        </p:grpSpPr>
        <p:sp>
          <p:nvSpPr>
            <p:cNvPr id="27" name="Shape 75"/>
            <p:cNvSpPr/>
            <p:nvPr/>
          </p:nvSpPr>
          <p:spPr>
            <a:xfrm>
              <a:off x="7050762" y="2153797"/>
              <a:ext cx="251256" cy="198911"/>
            </a:xfrm>
            <a:custGeom>
              <a:avLst/>
              <a:gdLst/>
              <a:ahLst/>
              <a:cxnLst>
                <a:cxn ang="0">
                  <a:pos x="wd2" y="hd2"/>
                </a:cxn>
                <a:cxn ang="5400000">
                  <a:pos x="wd2" y="hd2"/>
                </a:cxn>
                <a:cxn ang="10800000">
                  <a:pos x="wd2" y="hd2"/>
                </a:cxn>
                <a:cxn ang="16200000">
                  <a:pos x="wd2" y="hd2"/>
                </a:cxn>
              </a:cxnLst>
              <a:rect l="0" t="0" r="r" b="b"/>
              <a:pathLst>
                <a:path w="21600" h="21600" extrusionOk="0">
                  <a:moveTo>
                    <a:pt x="2250" y="10800"/>
                  </a:moveTo>
                  <a:lnTo>
                    <a:pt x="3600" y="8526"/>
                  </a:lnTo>
                  <a:lnTo>
                    <a:pt x="8550" y="14779"/>
                  </a:lnTo>
                  <a:lnTo>
                    <a:pt x="18000" y="3411"/>
                  </a:lnTo>
                  <a:lnTo>
                    <a:pt x="19350" y="5684"/>
                  </a:lnTo>
                  <a:lnTo>
                    <a:pt x="8550" y="18189"/>
                  </a:lnTo>
                  <a:cubicBezTo>
                    <a:pt x="8550" y="18189"/>
                    <a:pt x="2250" y="10800"/>
                    <a:pt x="2250" y="10800"/>
                  </a:cubicBezTo>
                  <a:close/>
                  <a:moveTo>
                    <a:pt x="18000" y="0"/>
                  </a:moveTo>
                  <a:lnTo>
                    <a:pt x="8550" y="11368"/>
                  </a:lnTo>
                  <a:lnTo>
                    <a:pt x="3600" y="5116"/>
                  </a:lnTo>
                  <a:lnTo>
                    <a:pt x="0" y="10800"/>
                  </a:lnTo>
                  <a:lnTo>
                    <a:pt x="8550" y="21600"/>
                  </a:lnTo>
                  <a:lnTo>
                    <a:pt x="21600" y="5684"/>
                  </a:lnTo>
                  <a:cubicBezTo>
                    <a:pt x="21600" y="5684"/>
                    <a:pt x="18000" y="0"/>
                    <a:pt x="18000" y="0"/>
                  </a:cubicBezTo>
                  <a:close/>
                </a:path>
              </a:pathLst>
            </a:custGeom>
            <a:solidFill>
              <a:srgbClr val="92D050"/>
            </a:solidFill>
            <a:ln w="12700">
              <a:solidFill>
                <a:srgbClr val="FFF6D9"/>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sp>
          <p:nvSpPr>
            <p:cNvPr id="28" name="Shape 67"/>
            <p:cNvSpPr/>
            <p:nvPr/>
          </p:nvSpPr>
          <p:spPr>
            <a:xfrm>
              <a:off x="6826272" y="1903133"/>
              <a:ext cx="700237" cy="700237"/>
            </a:xfrm>
            <a:prstGeom prst="ellipse">
              <a:avLst/>
            </a:prstGeom>
            <a:ln w="38100">
              <a:solidFill>
                <a:srgbClr val="234F9E">
                  <a:alpha val="68000"/>
                </a:srgbClr>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grpSp>
      <p:sp>
        <p:nvSpPr>
          <p:cNvPr id="4" name="CasellaDiTesto 3"/>
          <p:cNvSpPr txBox="1"/>
          <p:nvPr/>
        </p:nvSpPr>
        <p:spPr>
          <a:xfrm>
            <a:off x="2775972" y="3003081"/>
            <a:ext cx="3235570" cy="369332"/>
          </a:xfrm>
          <a:prstGeom prst="rect">
            <a:avLst/>
          </a:prstGeom>
          <a:noFill/>
        </p:spPr>
        <p:txBody>
          <a:bodyPr wrap="square" rtlCol="0">
            <a:spAutoFit/>
          </a:bodyPr>
          <a:lstStyle/>
          <a:p>
            <a:pPr algn="r"/>
            <a:r>
              <a:rPr lang="it-IT" dirty="0">
                <a:solidFill>
                  <a:srgbClr val="234F9E"/>
                </a:solidFill>
                <a:latin typeface="Arial Narrow" panose="020B0606020202030204" pitchFamily="34" charset="0"/>
              </a:rPr>
              <a:t>D.L. 19 maggio 2020, n. 34</a:t>
            </a:r>
          </a:p>
        </p:txBody>
      </p:sp>
      <p:grpSp>
        <p:nvGrpSpPr>
          <p:cNvPr id="18" name="Gruppo 17">
            <a:extLst>
              <a:ext uri="{FF2B5EF4-FFF2-40B4-BE49-F238E27FC236}">
                <a16:creationId xmlns:a16="http://schemas.microsoft.com/office/drawing/2014/main" id="{5334D88E-5746-4AF1-A001-2A4911029441}"/>
              </a:ext>
            </a:extLst>
          </p:cNvPr>
          <p:cNvGrpSpPr/>
          <p:nvPr/>
        </p:nvGrpSpPr>
        <p:grpSpPr>
          <a:xfrm>
            <a:off x="6825967" y="4750438"/>
            <a:ext cx="700237" cy="700237"/>
            <a:chOff x="6826272" y="1903133"/>
            <a:chExt cx="700237" cy="700237"/>
          </a:xfrm>
        </p:grpSpPr>
        <p:sp>
          <p:nvSpPr>
            <p:cNvPr id="19" name="Shape 75">
              <a:extLst>
                <a:ext uri="{FF2B5EF4-FFF2-40B4-BE49-F238E27FC236}">
                  <a16:creationId xmlns:a16="http://schemas.microsoft.com/office/drawing/2014/main" id="{73C74057-B4B3-4E8B-86CE-A91206D9AB56}"/>
                </a:ext>
              </a:extLst>
            </p:cNvPr>
            <p:cNvSpPr/>
            <p:nvPr/>
          </p:nvSpPr>
          <p:spPr>
            <a:xfrm>
              <a:off x="7050762" y="2153797"/>
              <a:ext cx="251256" cy="198911"/>
            </a:xfrm>
            <a:custGeom>
              <a:avLst/>
              <a:gdLst/>
              <a:ahLst/>
              <a:cxnLst>
                <a:cxn ang="0">
                  <a:pos x="wd2" y="hd2"/>
                </a:cxn>
                <a:cxn ang="5400000">
                  <a:pos x="wd2" y="hd2"/>
                </a:cxn>
                <a:cxn ang="10800000">
                  <a:pos x="wd2" y="hd2"/>
                </a:cxn>
                <a:cxn ang="16200000">
                  <a:pos x="wd2" y="hd2"/>
                </a:cxn>
              </a:cxnLst>
              <a:rect l="0" t="0" r="r" b="b"/>
              <a:pathLst>
                <a:path w="21600" h="21600" extrusionOk="0">
                  <a:moveTo>
                    <a:pt x="2250" y="10800"/>
                  </a:moveTo>
                  <a:lnTo>
                    <a:pt x="3600" y="8526"/>
                  </a:lnTo>
                  <a:lnTo>
                    <a:pt x="8550" y="14779"/>
                  </a:lnTo>
                  <a:lnTo>
                    <a:pt x="18000" y="3411"/>
                  </a:lnTo>
                  <a:lnTo>
                    <a:pt x="19350" y="5684"/>
                  </a:lnTo>
                  <a:lnTo>
                    <a:pt x="8550" y="18189"/>
                  </a:lnTo>
                  <a:cubicBezTo>
                    <a:pt x="8550" y="18189"/>
                    <a:pt x="2250" y="10800"/>
                    <a:pt x="2250" y="10800"/>
                  </a:cubicBezTo>
                  <a:close/>
                  <a:moveTo>
                    <a:pt x="18000" y="0"/>
                  </a:moveTo>
                  <a:lnTo>
                    <a:pt x="8550" y="11368"/>
                  </a:lnTo>
                  <a:lnTo>
                    <a:pt x="3600" y="5116"/>
                  </a:lnTo>
                  <a:lnTo>
                    <a:pt x="0" y="10800"/>
                  </a:lnTo>
                  <a:lnTo>
                    <a:pt x="8550" y="21600"/>
                  </a:lnTo>
                  <a:lnTo>
                    <a:pt x="21600" y="5684"/>
                  </a:lnTo>
                  <a:cubicBezTo>
                    <a:pt x="21600" y="5684"/>
                    <a:pt x="18000" y="0"/>
                    <a:pt x="18000" y="0"/>
                  </a:cubicBezTo>
                  <a:close/>
                </a:path>
              </a:pathLst>
            </a:custGeom>
            <a:solidFill>
              <a:srgbClr val="92D050"/>
            </a:solidFill>
            <a:ln w="12700">
              <a:solidFill>
                <a:srgbClr val="FFF6D9"/>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sp>
          <p:nvSpPr>
            <p:cNvPr id="20" name="Shape 67">
              <a:extLst>
                <a:ext uri="{FF2B5EF4-FFF2-40B4-BE49-F238E27FC236}">
                  <a16:creationId xmlns:a16="http://schemas.microsoft.com/office/drawing/2014/main" id="{C2A0A29A-7E3A-4382-9793-4BB60F335903}"/>
                </a:ext>
              </a:extLst>
            </p:cNvPr>
            <p:cNvSpPr/>
            <p:nvPr/>
          </p:nvSpPr>
          <p:spPr>
            <a:xfrm>
              <a:off x="6826272" y="1903133"/>
              <a:ext cx="700237" cy="700237"/>
            </a:xfrm>
            <a:prstGeom prst="ellipse">
              <a:avLst/>
            </a:prstGeom>
            <a:ln w="38100">
              <a:solidFill>
                <a:srgbClr val="234F9E">
                  <a:alpha val="68000"/>
                </a:srgbClr>
              </a:solidFill>
              <a:miter lim="400000"/>
            </a:ln>
          </p:spPr>
          <p:txBody>
            <a:bodyPr lIns="39388" tIns="39388" rIns="39388" bIns="39388" anchor="ctr"/>
            <a:lstStyle/>
            <a:p>
              <a:pPr algn="ctr">
                <a:lnSpc>
                  <a:spcPct val="100000"/>
                </a:lnSpc>
                <a:defRPr sz="3200" spc="0">
                  <a:solidFill>
                    <a:srgbClr val="FFFFFF"/>
                  </a:solidFill>
                  <a:latin typeface="Helvetica Light"/>
                  <a:ea typeface="Helvetica Light"/>
                  <a:cs typeface="Helvetica Light"/>
                  <a:sym typeface="Helvetica Light"/>
                </a:defRPr>
              </a:pPr>
              <a:endParaRPr sz="1764">
                <a:solidFill>
                  <a:srgbClr val="234F9E"/>
                </a:solidFill>
              </a:endParaRPr>
            </a:p>
          </p:txBody>
        </p:sp>
      </p:grpSp>
      <p:sp>
        <p:nvSpPr>
          <p:cNvPr id="21" name="Shape 72">
            <a:extLst>
              <a:ext uri="{FF2B5EF4-FFF2-40B4-BE49-F238E27FC236}">
                <a16:creationId xmlns:a16="http://schemas.microsoft.com/office/drawing/2014/main" id="{2B0C7051-FD33-4A5B-9C32-F1D3B76496E7}"/>
              </a:ext>
            </a:extLst>
          </p:cNvPr>
          <p:cNvSpPr/>
          <p:nvPr/>
        </p:nvSpPr>
        <p:spPr>
          <a:xfrm>
            <a:off x="7732145" y="4513180"/>
            <a:ext cx="3034514" cy="1002875"/>
          </a:xfrm>
          <a:prstGeom prst="rect">
            <a:avLst/>
          </a:prstGeom>
          <a:ln w="12700">
            <a:miter lim="400000"/>
          </a:ln>
          <a:extLst>
            <a:ext uri="{C572A759-6A51-4108-AA02-DFA0A04FC94B}">
              <ma14:wrappingTextBoxFlag xmlns="" xmlns:ma14="http://schemas.microsoft.com/office/mac/drawingml/2011/main" val="1"/>
            </a:ext>
          </a:extLst>
        </p:spPr>
        <p:txBody>
          <a:bodyPr wrap="square" lIns="39388" tIns="39388" rIns="39388" bIns="39388" anchor="ctr">
            <a:spAutoFit/>
          </a:bodyPr>
          <a:lstStyle/>
          <a:p>
            <a:pPr>
              <a:defRPr sz="4200" spc="-84">
                <a:solidFill>
                  <a:srgbClr val="FFFFFF"/>
                </a:solidFill>
                <a:latin typeface="Lato Regular"/>
                <a:ea typeface="Lato Regular"/>
                <a:cs typeface="Lato Regular"/>
                <a:sym typeface="Lato Regular"/>
              </a:defRPr>
            </a:pPr>
            <a:r>
              <a:rPr lang="it-IT" sz="2000" dirty="0">
                <a:solidFill>
                  <a:srgbClr val="234F9E"/>
                </a:solidFill>
                <a:latin typeface="Arial" panose="020B0604020202020204" pitchFamily="34" charset="0"/>
                <a:cs typeface="Arial" panose="020B0604020202020204" pitchFamily="34" charset="0"/>
                <a:sym typeface="Lato Bold"/>
              </a:rPr>
              <a:t>Agenzia delle Entrate, provvedimento </a:t>
            </a:r>
            <a:r>
              <a:rPr lang="it-IT" sz="2000" spc="-84" dirty="0">
                <a:solidFill>
                  <a:srgbClr val="234F9E"/>
                </a:solidFill>
                <a:latin typeface="Arial" panose="020B0604020202020204" pitchFamily="34" charset="0"/>
                <a:cs typeface="Arial" panose="020B0604020202020204" pitchFamily="34" charset="0"/>
                <a:sym typeface="Lato Regular"/>
              </a:rPr>
              <a:t>283847: disposizioni di attuazione</a:t>
            </a:r>
            <a:endParaRPr lang="it-IT" sz="2000" spc="-84" dirty="0">
              <a:solidFill>
                <a:srgbClr val="234F9E"/>
              </a:solidFill>
              <a:latin typeface="Arial" panose="020B0604020202020204" pitchFamily="34" charset="0"/>
              <a:cs typeface="Arial" panose="020B0604020202020204" pitchFamily="34" charset="0"/>
            </a:endParaRPr>
          </a:p>
        </p:txBody>
      </p:sp>
      <p:sp>
        <p:nvSpPr>
          <p:cNvPr id="22" name="Shape 72">
            <a:extLst>
              <a:ext uri="{FF2B5EF4-FFF2-40B4-BE49-F238E27FC236}">
                <a16:creationId xmlns:a16="http://schemas.microsoft.com/office/drawing/2014/main" id="{D2ACA035-31CB-4544-B445-75DC4D8175F6}"/>
              </a:ext>
            </a:extLst>
          </p:cNvPr>
          <p:cNvSpPr/>
          <p:nvPr/>
        </p:nvSpPr>
        <p:spPr>
          <a:xfrm>
            <a:off x="7747148" y="2359656"/>
            <a:ext cx="3034514" cy="695098"/>
          </a:xfrm>
          <a:prstGeom prst="rect">
            <a:avLst/>
          </a:prstGeom>
          <a:ln w="12700">
            <a:miter lim="400000"/>
          </a:ln>
          <a:extLst>
            <a:ext uri="{C572A759-6A51-4108-AA02-DFA0A04FC94B}">
              <ma14:wrappingTextBoxFlag xmlns="" xmlns:ma14="http://schemas.microsoft.com/office/mac/drawingml/2011/main" val="1"/>
            </a:ext>
          </a:extLst>
        </p:spPr>
        <p:txBody>
          <a:bodyPr wrap="square" lIns="39388" tIns="39388" rIns="39388" bIns="39388" anchor="ctr">
            <a:spAutoFit/>
          </a:bodyPr>
          <a:lstStyle/>
          <a:p>
            <a:pPr>
              <a:defRPr sz="4200" spc="-84">
                <a:solidFill>
                  <a:srgbClr val="FFFFFF"/>
                </a:solidFill>
                <a:latin typeface="Lato Regular"/>
                <a:ea typeface="Lato Regular"/>
                <a:cs typeface="Lato Regular"/>
                <a:sym typeface="Lato Regular"/>
              </a:defRPr>
            </a:pPr>
            <a:r>
              <a:rPr lang="it-IT" sz="2000" dirty="0">
                <a:solidFill>
                  <a:srgbClr val="234F9E"/>
                </a:solidFill>
                <a:latin typeface="Arial" panose="020B0604020202020204" pitchFamily="34" charset="0"/>
                <a:cs typeface="Arial" panose="020B0604020202020204" pitchFamily="34" charset="0"/>
                <a:sym typeface="Lato Bold"/>
              </a:rPr>
              <a:t>Art. 121 D.L. 34/2020: cessione dei crediti</a:t>
            </a:r>
            <a:endParaRPr lang="it-IT" sz="2000" dirty="0">
              <a:solidFill>
                <a:srgbClr val="234F9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7904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2">
            <a:extLst>
              <a:ext uri="{FF2B5EF4-FFF2-40B4-BE49-F238E27FC236}">
                <a16:creationId xmlns:a16="http://schemas.microsoft.com/office/drawing/2014/main" id="{56B1A1D8-9614-4515-8282-BBC8B08FC3A3}"/>
              </a:ext>
            </a:extLst>
          </p:cNvPr>
          <p:cNvGraphicFramePr>
            <a:graphicFrameLocks noGrp="1"/>
          </p:cNvGraphicFramePr>
          <p:nvPr>
            <p:ph idx="10"/>
            <p:extLst>
              <p:ext uri="{D42A27DB-BD31-4B8C-83A1-F6EECF244321}">
                <p14:modId xmlns:p14="http://schemas.microsoft.com/office/powerpoint/2010/main" val="772907101"/>
              </p:ext>
            </p:extLst>
          </p:nvPr>
        </p:nvGraphicFramePr>
        <p:xfrm>
          <a:off x="921328" y="1841412"/>
          <a:ext cx="9740387" cy="4023360"/>
        </p:xfrm>
        <a:graphic>
          <a:graphicData uri="http://schemas.openxmlformats.org/drawingml/2006/table">
            <a:tbl>
              <a:tblPr firstRow="1" bandRow="1">
                <a:tableStyleId>{5C22544A-7EE6-4342-B048-85BDC9FD1C3A}</a:tableStyleId>
              </a:tblPr>
              <a:tblGrid>
                <a:gridCol w="2043545">
                  <a:extLst>
                    <a:ext uri="{9D8B030D-6E8A-4147-A177-3AD203B41FA5}">
                      <a16:colId xmlns:a16="http://schemas.microsoft.com/office/drawing/2014/main" val="4033717526"/>
                    </a:ext>
                  </a:extLst>
                </a:gridCol>
                <a:gridCol w="3768436">
                  <a:extLst>
                    <a:ext uri="{9D8B030D-6E8A-4147-A177-3AD203B41FA5}">
                      <a16:colId xmlns:a16="http://schemas.microsoft.com/office/drawing/2014/main" val="2862005617"/>
                    </a:ext>
                  </a:extLst>
                </a:gridCol>
                <a:gridCol w="3928406">
                  <a:extLst>
                    <a:ext uri="{9D8B030D-6E8A-4147-A177-3AD203B41FA5}">
                      <a16:colId xmlns:a16="http://schemas.microsoft.com/office/drawing/2014/main" val="3781014635"/>
                    </a:ext>
                  </a:extLst>
                </a:gridCol>
              </a:tblGrid>
              <a:tr h="343705">
                <a:tc>
                  <a:txBody>
                    <a:bodyPr/>
                    <a:lstStyle/>
                    <a:p>
                      <a:r>
                        <a:rPr lang="it-IT" dirty="0"/>
                        <a:t>BENEFICIARI</a:t>
                      </a:r>
                    </a:p>
                  </a:txBody>
                  <a:tcPr/>
                </a:tc>
                <a:tc>
                  <a:txBody>
                    <a:bodyPr/>
                    <a:lstStyle/>
                    <a:p>
                      <a:endParaRPr lang="it-IT" dirty="0"/>
                    </a:p>
                  </a:txBody>
                  <a:tcPr/>
                </a:tc>
                <a:tc>
                  <a:txBody>
                    <a:bodyPr/>
                    <a:lstStyle/>
                    <a:p>
                      <a:endParaRPr lang="it-IT" dirty="0"/>
                    </a:p>
                  </a:txBody>
                  <a:tcPr/>
                </a:tc>
                <a:extLst>
                  <a:ext uri="{0D108BD9-81ED-4DB2-BD59-A6C34878D82A}">
                    <a16:rowId xmlns:a16="http://schemas.microsoft.com/office/drawing/2014/main" val="3345865598"/>
                  </a:ext>
                </a:extLst>
              </a:tr>
              <a:tr h="294604">
                <a:tc>
                  <a:txBody>
                    <a:bodyPr/>
                    <a:lstStyle/>
                    <a:p>
                      <a:r>
                        <a:rPr lang="it-IT" sz="1200" dirty="0"/>
                        <a:t>Condominio</a:t>
                      </a:r>
                    </a:p>
                  </a:txBody>
                  <a:tcPr/>
                </a:tc>
                <a:tc>
                  <a:txBody>
                    <a:bodyPr/>
                    <a:lstStyle/>
                    <a:p>
                      <a:r>
                        <a:rPr lang="it-IT" sz="1000" b="0" i="0" u="none" strike="noStrike" kern="1200" baseline="0" dirty="0">
                          <a:solidFill>
                            <a:schemeClr val="dk1"/>
                          </a:solidFill>
                          <a:latin typeface="+mn-lt"/>
                          <a:ea typeface="+mn-ea"/>
                          <a:cs typeface="+mn-cs"/>
                        </a:rPr>
                        <a:t>edificio composto da più unità immobiliari e possedute da almeno 2 soggetti </a:t>
                      </a:r>
                      <a:endParaRPr lang="it-IT" sz="1000" dirty="0"/>
                    </a:p>
                  </a:txBody>
                  <a:tcPr/>
                </a:tc>
                <a:tc>
                  <a:txBody>
                    <a:bodyPr/>
                    <a:lstStyle/>
                    <a:p>
                      <a:r>
                        <a:rPr lang="it-IT" sz="1000" dirty="0"/>
                        <a:t>Circolare 24/E/2020: il Superbonus non si applica agli interventi realizzati sulle parti comuni a due o più unità immobiliari distintamente accatastate di un edificio posseduto da un </a:t>
                      </a:r>
                      <a:r>
                        <a:rPr lang="it-IT" sz="1000" b="1" dirty="0"/>
                        <a:t>unico proprietario </a:t>
                      </a:r>
                      <a:r>
                        <a:rPr lang="it-IT" sz="1000" dirty="0"/>
                        <a:t>o in comproprietà fra più soggetti. </a:t>
                      </a:r>
                    </a:p>
                  </a:txBody>
                  <a:tcPr/>
                </a:tc>
                <a:extLst>
                  <a:ext uri="{0D108BD9-81ED-4DB2-BD59-A6C34878D82A}">
                    <a16:rowId xmlns:a16="http://schemas.microsoft.com/office/drawing/2014/main" val="1408477145"/>
                  </a:ext>
                </a:extLst>
              </a:tr>
              <a:tr h="294604">
                <a:tc>
                  <a:txBody>
                    <a:bodyPr/>
                    <a:lstStyle/>
                    <a:p>
                      <a:r>
                        <a:rPr lang="it-IT" sz="1200" dirty="0"/>
                        <a:t>Persone fisiche </a:t>
                      </a:r>
                    </a:p>
                  </a:txBody>
                  <a:tcPr/>
                </a:tc>
                <a:tc>
                  <a:txBody>
                    <a:bodyPr/>
                    <a:lstStyle/>
                    <a:p>
                      <a:r>
                        <a:rPr lang="it-IT" sz="1000" b="0" i="0" u="none" strike="noStrike" kern="1200" baseline="0" dirty="0">
                          <a:solidFill>
                            <a:schemeClr val="dk1"/>
                          </a:solidFill>
                          <a:latin typeface="+mn-lt"/>
                          <a:ea typeface="+mn-ea"/>
                          <a:cs typeface="+mn-cs"/>
                        </a:rPr>
                        <a:t>al di fuori dell’esercizio di attività di impresa, arti e professioni</a:t>
                      </a:r>
                    </a:p>
                    <a:p>
                      <a:r>
                        <a:rPr lang="it-IT" sz="1000" b="0" i="0" u="none" strike="noStrike" kern="1200" baseline="0" dirty="0">
                          <a:solidFill>
                            <a:schemeClr val="dk1"/>
                          </a:solidFill>
                          <a:latin typeface="+mn-lt"/>
                          <a:ea typeface="+mn-ea"/>
                          <a:cs typeface="+mn-cs"/>
                        </a:rPr>
                        <a:t>Max 2 u.i. per persona</a:t>
                      </a:r>
                      <a:endParaRPr lang="it-IT" sz="1000" dirty="0"/>
                    </a:p>
                  </a:txBody>
                  <a:tcPr/>
                </a:tc>
                <a:tc>
                  <a:txBody>
                    <a:bodyPr/>
                    <a:lstStyle/>
                    <a:p>
                      <a:endParaRPr lang="it-IT" sz="1000" dirty="0"/>
                    </a:p>
                  </a:txBody>
                  <a:tcPr/>
                </a:tc>
                <a:extLst>
                  <a:ext uri="{0D108BD9-81ED-4DB2-BD59-A6C34878D82A}">
                    <a16:rowId xmlns:a16="http://schemas.microsoft.com/office/drawing/2014/main" val="2678155314"/>
                  </a:ext>
                </a:extLst>
              </a:tr>
              <a:tr h="376439">
                <a:tc>
                  <a:txBody>
                    <a:bodyPr/>
                    <a:lstStyle/>
                    <a:p>
                      <a:r>
                        <a:rPr lang="it-IT" sz="1200" dirty="0"/>
                        <a:t>Istituti autonomi case popolari</a:t>
                      </a:r>
                    </a:p>
                  </a:txBody>
                  <a:tcPr/>
                </a:tc>
                <a:tc>
                  <a:txBody>
                    <a:bodyPr/>
                    <a:lstStyle/>
                    <a:p>
                      <a:r>
                        <a:rPr lang="it-IT" sz="1000" b="0" i="0" u="none" strike="noStrike" kern="1200" baseline="0" dirty="0">
                          <a:solidFill>
                            <a:schemeClr val="dk1"/>
                          </a:solidFill>
                          <a:latin typeface="+mn-lt"/>
                          <a:ea typeface="+mn-ea"/>
                          <a:cs typeface="+mn-cs"/>
                        </a:rPr>
                        <a:t>interventi realizzati su immobili di loro proprietà o gestiti per conto dei comuni, adibiti ad edilizia residenziale pubblica</a:t>
                      </a:r>
                      <a:endParaRPr lang="it-IT" sz="1000" dirty="0"/>
                    </a:p>
                  </a:txBody>
                  <a:tcPr/>
                </a:tc>
                <a:tc>
                  <a:txBody>
                    <a:bodyPr/>
                    <a:lstStyle/>
                    <a:p>
                      <a:endParaRPr lang="it-IT" sz="1000" dirty="0"/>
                    </a:p>
                  </a:txBody>
                  <a:tcPr/>
                </a:tc>
                <a:extLst>
                  <a:ext uri="{0D108BD9-81ED-4DB2-BD59-A6C34878D82A}">
                    <a16:rowId xmlns:a16="http://schemas.microsoft.com/office/drawing/2014/main" val="894386182"/>
                  </a:ext>
                </a:extLst>
              </a:tr>
              <a:tr h="458273">
                <a:tc>
                  <a:txBody>
                    <a:bodyPr/>
                    <a:lstStyle/>
                    <a:p>
                      <a:r>
                        <a:rPr lang="it-IT" sz="1200" dirty="0"/>
                        <a:t>Cooperative</a:t>
                      </a:r>
                    </a:p>
                  </a:txBody>
                  <a:tcPr/>
                </a:tc>
                <a:tc>
                  <a:txBody>
                    <a:bodyPr/>
                    <a:lstStyle/>
                    <a:p>
                      <a:r>
                        <a:rPr lang="it-IT" sz="1000" b="0" i="0" u="none" strike="noStrike" kern="1200" baseline="0" dirty="0">
                          <a:solidFill>
                            <a:schemeClr val="dk1"/>
                          </a:solidFill>
                          <a:latin typeface="+mn-lt"/>
                          <a:ea typeface="+mn-ea"/>
                          <a:cs typeface="+mn-cs"/>
                        </a:rPr>
                        <a:t>cooperative di abitazione a proprietà indivisa, per interventi realizzati su immobili dalle stesse posseduti e assegnati in godimento ai propri soci</a:t>
                      </a:r>
                      <a:endParaRPr lang="it-IT" sz="1000" dirty="0"/>
                    </a:p>
                  </a:txBody>
                  <a:tcPr/>
                </a:tc>
                <a:tc>
                  <a:txBody>
                    <a:bodyPr/>
                    <a:lstStyle/>
                    <a:p>
                      <a:endParaRPr lang="it-IT" sz="1000" dirty="0"/>
                    </a:p>
                  </a:txBody>
                  <a:tcPr/>
                </a:tc>
                <a:extLst>
                  <a:ext uri="{0D108BD9-81ED-4DB2-BD59-A6C34878D82A}">
                    <a16:rowId xmlns:a16="http://schemas.microsoft.com/office/drawing/2014/main" val="3513544675"/>
                  </a:ext>
                </a:extLst>
              </a:tr>
              <a:tr h="785611">
                <a:tc>
                  <a:txBody>
                    <a:bodyPr/>
                    <a:lstStyle/>
                    <a:p>
                      <a:r>
                        <a:rPr lang="it-IT" sz="1200" dirty="0"/>
                        <a:t>Terzo settore </a:t>
                      </a:r>
                    </a:p>
                  </a:txBody>
                  <a:tcPr/>
                </a:tc>
                <a:tc>
                  <a:txBody>
                    <a:bodyPr/>
                    <a:lstStyle/>
                    <a:p>
                      <a:r>
                        <a:rPr lang="it-IT" sz="1000" dirty="0"/>
                        <a:t>Onlus, </a:t>
                      </a:r>
                      <a:r>
                        <a:rPr lang="it-IT" sz="1000" b="0" i="0" u="none" strike="noStrike" kern="1200" baseline="0" dirty="0">
                          <a:solidFill>
                            <a:schemeClr val="dk1"/>
                          </a:solidFill>
                          <a:latin typeface="+mn-lt"/>
                          <a:ea typeface="+mn-ea"/>
                          <a:cs typeface="+mn-cs"/>
                        </a:rPr>
                        <a:t>organizzazioni di volontariato, associazioni di promozione sociale, associazioni e società sportive dilettantistiche (iscritte nel registro CONI), limitatamente ai lavori su immobili o parti di immobili adibiti a spogliatoi</a:t>
                      </a:r>
                    </a:p>
                    <a:p>
                      <a:endParaRPr lang="it-IT" sz="1000" dirty="0"/>
                    </a:p>
                  </a:txBody>
                  <a:tcPr/>
                </a:tc>
                <a:tc>
                  <a:txBody>
                    <a:bodyPr/>
                    <a:lstStyle/>
                    <a:p>
                      <a:endParaRPr lang="it-IT" sz="1000" dirty="0"/>
                    </a:p>
                  </a:txBody>
                  <a:tcPr/>
                </a:tc>
                <a:extLst>
                  <a:ext uri="{0D108BD9-81ED-4DB2-BD59-A6C34878D82A}">
                    <a16:rowId xmlns:a16="http://schemas.microsoft.com/office/drawing/2014/main" val="605233643"/>
                  </a:ext>
                </a:extLst>
              </a:tr>
              <a:tr h="621942">
                <a:tc>
                  <a:txBody>
                    <a:bodyPr/>
                    <a:lstStyle/>
                    <a:p>
                      <a:r>
                        <a:rPr lang="it-IT" sz="1200" dirty="0"/>
                        <a:t>Comunità energetiche rinnovabili</a:t>
                      </a:r>
                    </a:p>
                  </a:txBody>
                  <a:tcPr/>
                </a:tc>
                <a:tc>
                  <a:txBody>
                    <a:bodyPr/>
                    <a:lstStyle/>
                    <a:p>
                      <a:r>
                        <a:rPr lang="it-IT" sz="1000" dirty="0"/>
                        <a:t>Costituite nella forma di enti non commerciali o da parte dei condomìni che aderiscono alle «configurazioni», limitatamente alle spese sostenute per impianti a fonte rinnovabile gestiti dai predetti soggetti</a:t>
                      </a:r>
                    </a:p>
                  </a:txBody>
                  <a:tcPr/>
                </a:tc>
                <a:tc>
                  <a:txBody>
                    <a:bodyPr/>
                    <a:lstStyle/>
                    <a:p>
                      <a:endParaRPr lang="it-IT" sz="1000" dirty="0"/>
                    </a:p>
                  </a:txBody>
                  <a:tcPr/>
                </a:tc>
                <a:extLst>
                  <a:ext uri="{0D108BD9-81ED-4DB2-BD59-A6C34878D82A}">
                    <a16:rowId xmlns:a16="http://schemas.microsoft.com/office/drawing/2014/main" val="1366713864"/>
                  </a:ext>
                </a:extLst>
              </a:tr>
            </a:tbl>
          </a:graphicData>
        </a:graphic>
      </p:graphicFrame>
      <p:sp>
        <p:nvSpPr>
          <p:cNvPr id="20" name="Titolo 19"/>
          <p:cNvSpPr>
            <a:spLocks noGrp="1"/>
          </p:cNvSpPr>
          <p:nvPr>
            <p:ph type="title"/>
          </p:nvPr>
        </p:nvSpPr>
        <p:spPr/>
        <p:txBody>
          <a:bodyPr>
            <a:normAutofit fontScale="90000"/>
          </a:bodyPr>
          <a:lstStyle/>
          <a:p>
            <a:r>
              <a:rPr lang="it-IT" dirty="0"/>
              <a:t>Super/Ecobonus 110%</a:t>
            </a:r>
          </a:p>
        </p:txBody>
      </p:sp>
      <p:sp>
        <p:nvSpPr>
          <p:cNvPr id="21" name="Sottotitolo 20"/>
          <p:cNvSpPr>
            <a:spLocks noGrp="1"/>
          </p:cNvSpPr>
          <p:nvPr>
            <p:ph type="subTitle" idx="1"/>
          </p:nvPr>
        </p:nvSpPr>
        <p:spPr/>
        <p:txBody>
          <a:bodyPr>
            <a:normAutofit lnSpcReduction="10000"/>
          </a:bodyPr>
          <a:lstStyle/>
          <a:p>
            <a:r>
              <a:rPr lang="it-IT" dirty="0"/>
              <a:t>Ambito soggettivo (art. 119, comma 9)</a:t>
            </a:r>
          </a:p>
        </p:txBody>
      </p:sp>
    </p:spTree>
    <p:extLst>
      <p:ext uri="{BB962C8B-B14F-4D97-AF65-F5344CB8AC3E}">
        <p14:creationId xmlns:p14="http://schemas.microsoft.com/office/powerpoint/2010/main" val="1618539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a:xfrm>
            <a:off x="1524000" y="511522"/>
            <a:ext cx="9144000" cy="670223"/>
          </a:xfrm>
        </p:spPr>
        <p:txBody>
          <a:bodyPr>
            <a:normAutofit fontScale="90000"/>
          </a:bodyPr>
          <a:lstStyle/>
          <a:p>
            <a:r>
              <a:rPr lang="it-IT" dirty="0"/>
              <a:t>Interventi trainanti di tipo energetico</a:t>
            </a:r>
          </a:p>
        </p:txBody>
      </p:sp>
      <p:sp>
        <p:nvSpPr>
          <p:cNvPr id="5" name="Sottotitolo 4"/>
          <p:cNvSpPr>
            <a:spLocks noGrp="1"/>
          </p:cNvSpPr>
          <p:nvPr>
            <p:ph type="subTitle" idx="1"/>
          </p:nvPr>
        </p:nvSpPr>
        <p:spPr>
          <a:xfrm>
            <a:off x="479834" y="1230086"/>
            <a:ext cx="11190083" cy="5116392"/>
          </a:xfrm>
        </p:spPr>
        <p:txBody>
          <a:bodyPr>
            <a:normAutofit fontScale="25000" lnSpcReduction="20000"/>
          </a:bodyPr>
          <a:lstStyle/>
          <a:p>
            <a:pPr algn="l"/>
            <a:r>
              <a:rPr lang="it-IT" sz="5200" dirty="0">
                <a:solidFill>
                  <a:schemeClr val="tx1"/>
                </a:solidFill>
              </a:rPr>
              <a:t>E’ prevista detrazione del 110% per i seguenti interventi:</a:t>
            </a:r>
          </a:p>
          <a:p>
            <a:pPr algn="just"/>
            <a:r>
              <a:rPr lang="it-IT" sz="5200" b="1" dirty="0">
                <a:solidFill>
                  <a:schemeClr val="tx1"/>
                </a:solidFill>
              </a:rPr>
              <a:t>A) interventi di isolamento termico </a:t>
            </a:r>
            <a:r>
              <a:rPr lang="it-IT" sz="5200" dirty="0">
                <a:solidFill>
                  <a:schemeClr val="tx1"/>
                </a:solidFill>
              </a:rPr>
              <a:t>delle superfici opache verticali, orizzontali e inclinate che interessano l'involucro dell'edificio con </a:t>
            </a:r>
            <a:r>
              <a:rPr lang="it-IT" sz="5200" b="1" dirty="0">
                <a:solidFill>
                  <a:schemeClr val="tx1"/>
                </a:solidFill>
              </a:rPr>
              <a:t>un'incidenza superiore al 25% della superficie disperdente </a:t>
            </a:r>
            <a:r>
              <a:rPr lang="it-IT" sz="5200" dirty="0">
                <a:solidFill>
                  <a:schemeClr val="tx1"/>
                </a:solidFill>
              </a:rPr>
              <a:t>lorda dell'edificio o dell'unità immobiliare situata all'interno di edifici plurifamiliari che sia funzionalmente indipendente e disponga di uno o più accessi autonomi dall'esterno. La detrazione di cui alla presente lettera è calcolata su un ammontare complessivo delle spese non superiore a: </a:t>
            </a:r>
          </a:p>
          <a:p>
            <a:pPr marL="685800" indent="-685800" algn="l">
              <a:buFont typeface="Arial" panose="020B0604020202020204" pitchFamily="34" charset="0"/>
              <a:buChar char="•"/>
            </a:pPr>
            <a:r>
              <a:rPr lang="it-IT" sz="5200" b="1" dirty="0">
                <a:solidFill>
                  <a:schemeClr val="tx1"/>
                </a:solidFill>
              </a:rPr>
              <a:t>euro 50.000 per gli edifici unifamiliari </a:t>
            </a:r>
            <a:r>
              <a:rPr lang="it-IT" sz="5200" dirty="0">
                <a:solidFill>
                  <a:schemeClr val="tx1"/>
                </a:solidFill>
              </a:rPr>
              <a:t>o per le unità immobiliari situate all'interno di edifici plurifamiliari che siano funzionalmente indipendenti e dispongano di uno o più accessi autonomi dall'esterno; </a:t>
            </a:r>
          </a:p>
          <a:p>
            <a:pPr marL="685800" indent="-685800" algn="l">
              <a:buFont typeface="Arial" panose="020B0604020202020204" pitchFamily="34" charset="0"/>
              <a:buChar char="•"/>
            </a:pPr>
            <a:r>
              <a:rPr lang="it-IT" sz="5200" b="1" dirty="0">
                <a:solidFill>
                  <a:schemeClr val="tx1"/>
                </a:solidFill>
              </a:rPr>
              <a:t>euro 40.000 moltiplicati per il numero delle unità immobiliari </a:t>
            </a:r>
            <a:r>
              <a:rPr lang="it-IT" sz="5200" dirty="0">
                <a:solidFill>
                  <a:schemeClr val="tx1"/>
                </a:solidFill>
              </a:rPr>
              <a:t>che compongono l'edificio per gli edifici composti da </a:t>
            </a:r>
            <a:r>
              <a:rPr lang="it-IT" sz="5200" b="1" dirty="0">
                <a:solidFill>
                  <a:schemeClr val="tx1"/>
                </a:solidFill>
              </a:rPr>
              <a:t>due a otto </a:t>
            </a:r>
            <a:r>
              <a:rPr lang="it-IT" sz="5200" dirty="0">
                <a:solidFill>
                  <a:schemeClr val="tx1"/>
                </a:solidFill>
              </a:rPr>
              <a:t>unità immobiliari; </a:t>
            </a:r>
          </a:p>
          <a:p>
            <a:pPr marL="685800" indent="-685800" algn="l">
              <a:buFont typeface="Arial" panose="020B0604020202020204" pitchFamily="34" charset="0"/>
              <a:buChar char="•"/>
            </a:pPr>
            <a:r>
              <a:rPr lang="it-IT" sz="5200" b="1" dirty="0">
                <a:solidFill>
                  <a:schemeClr val="tx1"/>
                </a:solidFill>
              </a:rPr>
              <a:t>euro 30.000 moltiplicati per il numero delle unità immobiliari </a:t>
            </a:r>
            <a:r>
              <a:rPr lang="it-IT" sz="5200" dirty="0">
                <a:solidFill>
                  <a:schemeClr val="tx1"/>
                </a:solidFill>
              </a:rPr>
              <a:t>che compongono l'edificio per gli edifici composti da </a:t>
            </a:r>
            <a:r>
              <a:rPr lang="it-IT" sz="5200" b="1" dirty="0">
                <a:solidFill>
                  <a:schemeClr val="tx1"/>
                </a:solidFill>
              </a:rPr>
              <a:t>più di 8 unità immobiliari</a:t>
            </a:r>
            <a:r>
              <a:rPr lang="it-IT" sz="5200" dirty="0">
                <a:solidFill>
                  <a:schemeClr val="tx1"/>
                </a:solidFill>
              </a:rPr>
              <a:t>. </a:t>
            </a:r>
          </a:p>
          <a:p>
            <a:pPr algn="just"/>
            <a:r>
              <a:rPr lang="it-IT" sz="5200" b="1" dirty="0">
                <a:solidFill>
                  <a:schemeClr val="tx1"/>
                </a:solidFill>
              </a:rPr>
              <a:t>B) </a:t>
            </a:r>
            <a:r>
              <a:rPr lang="it-IT" sz="5200" dirty="0">
                <a:solidFill>
                  <a:schemeClr val="tx1"/>
                </a:solidFill>
              </a:rPr>
              <a:t>interventi sulle </a:t>
            </a:r>
            <a:r>
              <a:rPr lang="it-IT" sz="5200" b="1" dirty="0">
                <a:solidFill>
                  <a:schemeClr val="tx1"/>
                </a:solidFill>
              </a:rPr>
              <a:t>parti comuni </a:t>
            </a:r>
            <a:r>
              <a:rPr lang="it-IT" sz="5200" dirty="0">
                <a:solidFill>
                  <a:schemeClr val="tx1"/>
                </a:solidFill>
              </a:rPr>
              <a:t>degli edifici per la </a:t>
            </a:r>
            <a:r>
              <a:rPr lang="it-IT" sz="5200" b="1" dirty="0">
                <a:solidFill>
                  <a:schemeClr val="tx1"/>
                </a:solidFill>
              </a:rPr>
              <a:t>sostituzione degli impianti di climatizzazione invernale esistenti con impianti centralizzati </a:t>
            </a:r>
            <a:r>
              <a:rPr lang="it-IT" sz="5200" dirty="0">
                <a:solidFill>
                  <a:schemeClr val="tx1"/>
                </a:solidFill>
              </a:rPr>
              <a:t>per il riscaldamento, il raffrescamento o la fornitura di acqua calda sanitaria, a condensazione, con efficienza almeno pari alla classe A di prodotto prevista dal regolamento delegato (UE) n. 811/2013 […], a pompa di calore, ivi compresi gli impianti ibridi o geotermici, anche abbinati all'installazione di impianti fotovoltaici di cui al comma 5 e relativi sistemi di accumulo di cui al comma 6, ovvero con impianti di microcogenerazione a collettori solari, nonché, esclusivamente per i comuni montani non interessati dalle procedure europee di infrazione […] per l'inottemperanza dell'Italia agli obblighi previsti dalla direttiva 2008/50/CE, l'allaccio a sistemi di teleriscaldamento efficiente, (dlgs4 luglio 2014, n. 102). </a:t>
            </a:r>
          </a:p>
          <a:p>
            <a:pPr algn="just"/>
            <a:r>
              <a:rPr lang="it-IT" sz="5200" b="1" dirty="0">
                <a:solidFill>
                  <a:schemeClr val="tx1"/>
                </a:solidFill>
              </a:rPr>
              <a:t>C) </a:t>
            </a:r>
            <a:r>
              <a:rPr lang="it-IT" sz="5200" dirty="0">
                <a:solidFill>
                  <a:schemeClr val="tx1"/>
                </a:solidFill>
              </a:rPr>
              <a:t>interventi sugli </a:t>
            </a:r>
            <a:r>
              <a:rPr lang="it-IT" sz="5200" b="1" dirty="0">
                <a:solidFill>
                  <a:schemeClr val="tx1"/>
                </a:solidFill>
              </a:rPr>
              <a:t>edifici unifamiliari </a:t>
            </a:r>
            <a:r>
              <a:rPr lang="it-IT" sz="5200" dirty="0">
                <a:solidFill>
                  <a:schemeClr val="tx1"/>
                </a:solidFill>
              </a:rPr>
              <a:t>o sulle unità immobiliari situate all'interno di edifici plurifamiliari che siano funzionalmente indipendenti e dispongano di uno o più accessi autonomi dall'esterno per la </a:t>
            </a:r>
            <a:r>
              <a:rPr lang="it-IT" sz="5200" b="1" dirty="0">
                <a:solidFill>
                  <a:schemeClr val="tx1"/>
                </a:solidFill>
              </a:rPr>
              <a:t>sostituzione degli impianti di climatizzazione invernale esistenti con impianti </a:t>
            </a:r>
            <a:r>
              <a:rPr lang="it-IT" sz="5200" dirty="0">
                <a:solidFill>
                  <a:schemeClr val="tx1"/>
                </a:solidFill>
              </a:rPr>
              <a:t>per il riscaldamento, il raffrescamento o la fornitura di acqua calda sanitaria, a condensazione, con efficienza almeno pari alla classe A di prodotto prevista dal regolamento delegato (UE) n. 811/2013 della Commissione, del 18 febbraio 2013, a pompa di calore, ivi compresi gli impianti ibridi o geotermici, anche abbinati all'installazione di impianti fotovoltaici di cui al comma 5 e relativi sistemi di accumulo di cui al comma 6, ovvero con impianti di microcogenerazione, a collettori solari o, esclusivamente per le aree non metanizzate nei comuni non interessati dalle procedure europee di infrazione con caldaie a biomassa aventi prestazioni emissive con i valori previsti almeno per la classe 5 stelle individuata ai sensi del regolamento di cui al DM 7 novembre 2017, n. 186, nonché esclusivamente per i comuni montani non interessati dalle procedure europee di infrazione […] l'allaccio a sistemi di teleriscaldamento efficiente[…]. </a:t>
            </a:r>
          </a:p>
          <a:p>
            <a:endParaRPr lang="it-IT" dirty="0"/>
          </a:p>
        </p:txBody>
      </p:sp>
    </p:spTree>
    <p:extLst>
      <p:ext uri="{BB962C8B-B14F-4D97-AF65-F5344CB8AC3E}">
        <p14:creationId xmlns:p14="http://schemas.microsoft.com/office/powerpoint/2010/main" val="2435933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9">
            <a:extLst>
              <a:ext uri="{FF2B5EF4-FFF2-40B4-BE49-F238E27FC236}">
                <a16:creationId xmlns:a16="http://schemas.microsoft.com/office/drawing/2014/main" id="{3ABDE550-208E-4CB6-A06F-76B600415ABA}"/>
              </a:ext>
            </a:extLst>
          </p:cNvPr>
          <p:cNvSpPr>
            <a:spLocks noGrp="1"/>
          </p:cNvSpPr>
          <p:nvPr>
            <p:ph type="title"/>
          </p:nvPr>
        </p:nvSpPr>
        <p:spPr>
          <a:xfrm>
            <a:off x="738612" y="562390"/>
            <a:ext cx="10515600" cy="548152"/>
          </a:xfrm>
        </p:spPr>
        <p:txBody>
          <a:bodyPr>
            <a:normAutofit fontScale="90000"/>
          </a:bodyPr>
          <a:lstStyle/>
          <a:p>
            <a:r>
              <a:rPr lang="it-IT" dirty="0"/>
              <a:t>Immobili agevolati (Superbonus 110%)</a:t>
            </a:r>
          </a:p>
        </p:txBody>
      </p:sp>
      <p:graphicFrame>
        <p:nvGraphicFramePr>
          <p:cNvPr id="7" name="Tabella 7">
            <a:extLst>
              <a:ext uri="{FF2B5EF4-FFF2-40B4-BE49-F238E27FC236}">
                <a16:creationId xmlns:a16="http://schemas.microsoft.com/office/drawing/2014/main" id="{E5DF5CE0-A8B1-4829-AFCF-445982085CA2}"/>
              </a:ext>
            </a:extLst>
          </p:cNvPr>
          <p:cNvGraphicFramePr>
            <a:graphicFrameLocks noGrp="1"/>
          </p:cNvGraphicFramePr>
          <p:nvPr>
            <p:extLst>
              <p:ext uri="{D42A27DB-BD31-4B8C-83A1-F6EECF244321}">
                <p14:modId xmlns:p14="http://schemas.microsoft.com/office/powerpoint/2010/main" val="295834264"/>
              </p:ext>
            </p:extLst>
          </p:nvPr>
        </p:nvGraphicFramePr>
        <p:xfrm>
          <a:off x="618836" y="1061178"/>
          <a:ext cx="11014867" cy="5345906"/>
        </p:xfrm>
        <a:graphic>
          <a:graphicData uri="http://schemas.openxmlformats.org/drawingml/2006/table">
            <a:tbl>
              <a:tblPr firstRow="1" bandRow="1">
                <a:tableStyleId>{5C22544A-7EE6-4342-B048-85BDC9FD1C3A}</a:tableStyleId>
              </a:tblPr>
              <a:tblGrid>
                <a:gridCol w="2125435">
                  <a:extLst>
                    <a:ext uri="{9D8B030D-6E8A-4147-A177-3AD203B41FA5}">
                      <a16:colId xmlns:a16="http://schemas.microsoft.com/office/drawing/2014/main" val="368208403"/>
                    </a:ext>
                  </a:extLst>
                </a:gridCol>
                <a:gridCol w="2122978">
                  <a:extLst>
                    <a:ext uri="{9D8B030D-6E8A-4147-A177-3AD203B41FA5}">
                      <a16:colId xmlns:a16="http://schemas.microsoft.com/office/drawing/2014/main" val="932624966"/>
                    </a:ext>
                  </a:extLst>
                </a:gridCol>
                <a:gridCol w="2276311">
                  <a:extLst>
                    <a:ext uri="{9D8B030D-6E8A-4147-A177-3AD203B41FA5}">
                      <a16:colId xmlns:a16="http://schemas.microsoft.com/office/drawing/2014/main" val="1744146284"/>
                    </a:ext>
                  </a:extLst>
                </a:gridCol>
                <a:gridCol w="1969645">
                  <a:extLst>
                    <a:ext uri="{9D8B030D-6E8A-4147-A177-3AD203B41FA5}">
                      <a16:colId xmlns:a16="http://schemas.microsoft.com/office/drawing/2014/main" val="105013964"/>
                    </a:ext>
                  </a:extLst>
                </a:gridCol>
                <a:gridCol w="2520498">
                  <a:extLst>
                    <a:ext uri="{9D8B030D-6E8A-4147-A177-3AD203B41FA5}">
                      <a16:colId xmlns:a16="http://schemas.microsoft.com/office/drawing/2014/main" val="804043053"/>
                    </a:ext>
                  </a:extLst>
                </a:gridCol>
              </a:tblGrid>
              <a:tr h="469106">
                <a:tc>
                  <a:txBody>
                    <a:bodyPr/>
                    <a:lstStyle/>
                    <a:p>
                      <a:r>
                        <a:rPr lang="it-IT" sz="1200" dirty="0"/>
                        <a:t>TIPOLOGIA IMMOBILE </a:t>
                      </a:r>
                    </a:p>
                    <a:p>
                      <a:r>
                        <a:rPr lang="it-IT" sz="1200" dirty="0"/>
                        <a:t>(Esclusi A1/,A/7,A/8)</a:t>
                      </a:r>
                    </a:p>
                  </a:txBody>
                  <a:tcPr/>
                </a:tc>
                <a:tc>
                  <a:txBody>
                    <a:bodyPr/>
                    <a:lstStyle/>
                    <a:p>
                      <a:r>
                        <a:rPr lang="it-IT" sz="1200" dirty="0"/>
                        <a:t>DESCRIZIONE</a:t>
                      </a:r>
                    </a:p>
                  </a:txBody>
                  <a:tcPr/>
                </a:tc>
                <a:tc>
                  <a:txBody>
                    <a:bodyPr/>
                    <a:lstStyle/>
                    <a:p>
                      <a:r>
                        <a:rPr lang="it-IT" sz="1200" dirty="0"/>
                        <a:t>REQUISITI E/O VINCOLI</a:t>
                      </a:r>
                    </a:p>
                  </a:txBody>
                  <a:tcPr/>
                </a:tc>
                <a:tc>
                  <a:txBody>
                    <a:bodyPr/>
                    <a:lstStyle/>
                    <a:p>
                      <a:r>
                        <a:rPr lang="it-IT" sz="1200" dirty="0"/>
                        <a:t>INTERVENTI TRAINANTI</a:t>
                      </a:r>
                    </a:p>
                  </a:txBody>
                  <a:tcPr/>
                </a:tc>
                <a:tc>
                  <a:txBody>
                    <a:bodyPr/>
                    <a:lstStyle/>
                    <a:p>
                      <a:r>
                        <a:rPr lang="it-IT" sz="1200" dirty="0"/>
                        <a:t>LIMITI DI SPESA MAX INTERVENTI TRAINANTI</a:t>
                      </a:r>
                    </a:p>
                  </a:txBody>
                  <a:tcPr/>
                </a:tc>
                <a:extLst>
                  <a:ext uri="{0D108BD9-81ED-4DB2-BD59-A6C34878D82A}">
                    <a16:rowId xmlns:a16="http://schemas.microsoft.com/office/drawing/2014/main" val="2594147067"/>
                  </a:ext>
                </a:extLst>
              </a:tr>
              <a:tr h="1123616">
                <a:tc>
                  <a:txBody>
                    <a:bodyPr/>
                    <a:lstStyle/>
                    <a:p>
                      <a:r>
                        <a:rPr lang="it-IT" sz="1200" b="1" i="0" u="none" strike="noStrike" kern="1200" baseline="0" dirty="0">
                          <a:solidFill>
                            <a:schemeClr val="dk1"/>
                          </a:solidFill>
                          <a:latin typeface="+mn-lt"/>
                          <a:ea typeface="+mn-ea"/>
                          <a:cs typeface="+mn-cs"/>
                        </a:rPr>
                        <a:t>CONDOMINIO / EDIFICIO PLURIFAMILIARE</a:t>
                      </a:r>
                      <a:r>
                        <a:rPr lang="it-IT" sz="1200" b="0" i="0" u="none" strike="noStrike" kern="1200" baseline="0" dirty="0">
                          <a:solidFill>
                            <a:schemeClr val="dk1"/>
                          </a:solidFill>
                          <a:latin typeface="+mn-lt"/>
                          <a:ea typeface="+mn-ea"/>
                          <a:cs typeface="+mn-cs"/>
                        </a:rPr>
                        <a:t>	</a:t>
                      </a:r>
                    </a:p>
                    <a:p>
                      <a:endParaRPr lang="it-IT" dirty="0"/>
                    </a:p>
                  </a:txBody>
                  <a:tcPr/>
                </a:tc>
                <a:tc>
                  <a:txBody>
                    <a:bodyPr/>
                    <a:lstStyle/>
                    <a:p>
                      <a:r>
                        <a:rPr lang="it-IT" sz="1000" b="0" i="0" u="none" strike="noStrike" kern="1200" baseline="0" dirty="0">
                          <a:solidFill>
                            <a:schemeClr val="dk1"/>
                          </a:solidFill>
                          <a:latin typeface="+mn-lt"/>
                          <a:ea typeface="+mn-ea"/>
                          <a:cs typeface="+mn-cs"/>
                        </a:rPr>
                        <a:t>edificio composto da più unità possedute da almeno 2 soggetti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 delibera condominiale</a:t>
                      </a:r>
                    </a:p>
                    <a:p>
                      <a:r>
                        <a:rPr lang="it-IT" sz="1000" b="0" i="0" u="none" strike="noStrike" kern="1200" baseline="0" dirty="0">
                          <a:solidFill>
                            <a:schemeClr val="dk1"/>
                          </a:solidFill>
                          <a:latin typeface="+mn-lt"/>
                          <a:ea typeface="+mn-ea"/>
                          <a:cs typeface="+mn-cs"/>
                        </a:rPr>
                        <a:t>• passaggio 2 classi energetiche</a:t>
                      </a:r>
                    </a:p>
                    <a:p>
                      <a:r>
                        <a:rPr lang="it-IT" sz="1000" b="0" i="0" u="none" strike="noStrike" kern="1200" baseline="0" dirty="0">
                          <a:solidFill>
                            <a:schemeClr val="dk1"/>
                          </a:solidFill>
                          <a:latin typeface="+mn-lt"/>
                          <a:ea typeface="+mn-ea"/>
                          <a:cs typeface="+mn-cs"/>
                        </a:rPr>
                        <a:t>• requisiti ecobonus</a:t>
                      </a:r>
                    </a:p>
                    <a:p>
                      <a:r>
                        <a:rPr lang="it-IT" sz="1000" b="0" i="0" u="none" strike="noStrike" kern="1200" baseline="0" dirty="0">
                          <a:solidFill>
                            <a:schemeClr val="dk1"/>
                          </a:solidFill>
                          <a:latin typeface="+mn-lt"/>
                          <a:ea typeface="+mn-ea"/>
                          <a:cs typeface="+mn-cs"/>
                        </a:rPr>
                        <a:t>• edificio in zona sismica 1-2-3</a:t>
                      </a:r>
                    </a:p>
                    <a:p>
                      <a:r>
                        <a:rPr lang="it-IT" sz="1000" b="0" i="0" u="none" strike="noStrike" kern="1200" baseline="0" dirty="0">
                          <a:solidFill>
                            <a:schemeClr val="dk1"/>
                          </a:solidFill>
                          <a:latin typeface="+mn-lt"/>
                          <a:ea typeface="+mn-ea"/>
                          <a:cs typeface="+mn-cs"/>
                        </a:rPr>
                        <a:t>• linee guida Classificazione rischio sismico	</a:t>
                      </a:r>
                    </a:p>
                    <a:p>
                      <a:endParaRPr lang="it-IT" sz="1000" dirty="0"/>
                    </a:p>
                  </a:txBody>
                  <a:tcPr/>
                </a:tc>
                <a:tc>
                  <a:txBody>
                    <a:bodyPr/>
                    <a:lstStyle/>
                    <a:p>
                      <a:endParaRPr lang="it-IT" sz="1000" b="0" i="0" u="none" strike="noStrike" kern="1200" baseline="0" dirty="0">
                        <a:solidFill>
                          <a:schemeClr val="dk1"/>
                        </a:solidFill>
                        <a:latin typeface="+mn-lt"/>
                        <a:ea typeface="+mn-ea"/>
                        <a:cs typeface="+mn-cs"/>
                      </a:endParaRPr>
                    </a:p>
                    <a:p>
                      <a:pPr marL="228600" indent="-228600">
                        <a:buAutoNum type="alphaUcPeriod"/>
                      </a:pPr>
                      <a:r>
                        <a:rPr lang="it-IT" sz="1000" b="0" i="0" u="none" strike="noStrike" kern="1200" baseline="0" dirty="0">
                          <a:solidFill>
                            <a:schemeClr val="dk1"/>
                          </a:solidFill>
                          <a:latin typeface="+mn-lt"/>
                          <a:ea typeface="+mn-ea"/>
                          <a:cs typeface="+mn-cs"/>
                        </a:rPr>
                        <a:t>isolamento termico</a:t>
                      </a:r>
                    </a:p>
                    <a:p>
                      <a:pPr marL="228600" indent="-228600">
                        <a:buAutoNum type="alphaUcPeriod"/>
                      </a:pPr>
                      <a:r>
                        <a:rPr lang="it-IT" sz="1000" b="0" i="0" u="none" strike="noStrike" kern="1200" baseline="0" dirty="0">
                          <a:solidFill>
                            <a:schemeClr val="dk1"/>
                          </a:solidFill>
                          <a:latin typeface="+mn-lt"/>
                          <a:ea typeface="+mn-ea"/>
                          <a:cs typeface="+mn-cs"/>
                        </a:rPr>
                        <a:t>impianto centralizzato</a:t>
                      </a:r>
                    </a:p>
                    <a:p>
                      <a:pPr marL="228600" indent="-228600">
                        <a:buAutoNum type="alphaUcPeriod"/>
                      </a:pPr>
                      <a:r>
                        <a:rPr lang="it-IT" sz="1000" b="0" i="0" u="none" strike="noStrike" kern="1200" baseline="0" dirty="0">
                          <a:solidFill>
                            <a:schemeClr val="dk1"/>
                          </a:solidFill>
                          <a:latin typeface="+mn-lt"/>
                          <a:ea typeface="+mn-ea"/>
                          <a:cs typeface="+mn-cs"/>
                        </a:rPr>
                        <a:t>interventi antisismici	</a:t>
                      </a:r>
                    </a:p>
                    <a:p>
                      <a:endParaRPr lang="it-IT" sz="1000" dirty="0"/>
                    </a:p>
                  </a:txBody>
                  <a:tcPr/>
                </a:tc>
                <a:tc>
                  <a:txBody>
                    <a:bodyPr/>
                    <a:lstStyle/>
                    <a:p>
                      <a:endParaRPr lang="it-IT" sz="1000" b="0" i="0" u="none" strike="noStrike" kern="1200" baseline="0" dirty="0">
                        <a:solidFill>
                          <a:schemeClr val="dk1"/>
                        </a:solidFill>
                        <a:latin typeface="+mn-lt"/>
                        <a:ea typeface="+mn-ea"/>
                        <a:cs typeface="+mn-cs"/>
                      </a:endParaRPr>
                    </a:p>
                    <a:p>
                      <a:r>
                        <a:rPr lang="it-IT" sz="1000" b="0" i="0" u="none" strike="noStrike" kern="1200" baseline="0" dirty="0">
                          <a:solidFill>
                            <a:schemeClr val="dk1"/>
                          </a:solidFill>
                          <a:latin typeface="+mn-lt"/>
                          <a:ea typeface="+mn-ea"/>
                          <a:cs typeface="+mn-cs"/>
                        </a:rPr>
                        <a:t>A 40.000 fino a 8 u.i.</a:t>
                      </a:r>
                    </a:p>
                    <a:p>
                      <a:r>
                        <a:rPr lang="it-IT" sz="1000" b="0" i="0" u="none" strike="noStrike" kern="1200" baseline="0" dirty="0">
                          <a:solidFill>
                            <a:schemeClr val="dk1"/>
                          </a:solidFill>
                          <a:latin typeface="+mn-lt"/>
                          <a:ea typeface="+mn-ea"/>
                          <a:cs typeface="+mn-cs"/>
                        </a:rPr>
                        <a:t>A 320.000 + 30.000 oltre 9 u.i.</a:t>
                      </a:r>
                    </a:p>
                    <a:p>
                      <a:r>
                        <a:rPr lang="it-IT" sz="1000" b="0" i="0" u="none" strike="noStrike" kern="1200" baseline="0" dirty="0">
                          <a:solidFill>
                            <a:schemeClr val="dk1"/>
                          </a:solidFill>
                          <a:latin typeface="+mn-lt"/>
                          <a:ea typeface="+mn-ea"/>
                          <a:cs typeface="+mn-cs"/>
                        </a:rPr>
                        <a:t>B 20.000 fino a 8 u.i.</a:t>
                      </a:r>
                    </a:p>
                    <a:p>
                      <a:r>
                        <a:rPr lang="it-IT" sz="1000" b="0" i="0" u="none" strike="noStrike" kern="1200" baseline="0" dirty="0">
                          <a:solidFill>
                            <a:schemeClr val="dk1"/>
                          </a:solidFill>
                          <a:latin typeface="+mn-lt"/>
                          <a:ea typeface="+mn-ea"/>
                          <a:cs typeface="+mn-cs"/>
                        </a:rPr>
                        <a:t>B 160.000 + 15.000 oltre 9 u.i.</a:t>
                      </a:r>
                    </a:p>
                    <a:p>
                      <a:r>
                        <a:rPr lang="it-IT" sz="1000" b="0" i="0" u="none" strike="noStrike" kern="1200" baseline="0" dirty="0">
                          <a:solidFill>
                            <a:schemeClr val="dk1"/>
                          </a:solidFill>
                          <a:latin typeface="+mn-lt"/>
                          <a:ea typeface="+mn-ea"/>
                          <a:cs typeface="+mn-cs"/>
                        </a:rPr>
                        <a:t>C 96.000 per u.i.	</a:t>
                      </a:r>
                    </a:p>
                    <a:p>
                      <a:endParaRPr lang="it-IT" sz="1000" dirty="0"/>
                    </a:p>
                  </a:txBody>
                  <a:tcPr/>
                </a:tc>
                <a:extLst>
                  <a:ext uri="{0D108BD9-81ED-4DB2-BD59-A6C34878D82A}">
                    <a16:rowId xmlns:a16="http://schemas.microsoft.com/office/drawing/2014/main" val="2879380877"/>
                  </a:ext>
                </a:extLst>
              </a:tr>
              <a:tr h="827928">
                <a:tc>
                  <a:txBody>
                    <a:bodyPr/>
                    <a:lstStyle/>
                    <a:p>
                      <a:r>
                        <a:rPr lang="it-IT" sz="1200" b="1" dirty="0"/>
                        <a:t>UNITA’ IMMOBILIARE IN CONDOMINIO</a:t>
                      </a:r>
                    </a:p>
                  </a:txBody>
                  <a:tcPr/>
                </a:tc>
                <a:tc>
                  <a:txBody>
                    <a:bodyPr/>
                    <a:lstStyle/>
                    <a:p>
                      <a:r>
                        <a:rPr lang="it-IT" sz="1000" b="0" i="0" u="none" strike="noStrike" kern="1200" baseline="0" dirty="0">
                          <a:solidFill>
                            <a:schemeClr val="dk1"/>
                          </a:solidFill>
                          <a:latin typeface="+mn-lt"/>
                          <a:ea typeface="+mn-ea"/>
                          <a:cs typeface="+mn-cs"/>
                        </a:rPr>
                        <a:t>appartamento in condominio con eventuali pertinenze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 occorre intervento</a:t>
                      </a:r>
                    </a:p>
                    <a:p>
                      <a:r>
                        <a:rPr lang="it-IT" sz="1000" b="0" i="0" u="none" strike="noStrike" kern="1200" baseline="0" dirty="0">
                          <a:solidFill>
                            <a:schemeClr val="dk1"/>
                          </a:solidFill>
                          <a:latin typeface="+mn-lt"/>
                          <a:ea typeface="+mn-ea"/>
                          <a:cs typeface="+mn-cs"/>
                        </a:rPr>
                        <a:t>trainante </a:t>
                      </a:r>
                    </a:p>
                    <a:p>
                      <a:r>
                        <a:rPr lang="it-IT" sz="1000" b="0" i="0" u="none" strike="noStrike" kern="1200" baseline="0" dirty="0">
                          <a:solidFill>
                            <a:schemeClr val="dk1"/>
                          </a:solidFill>
                          <a:latin typeface="+mn-lt"/>
                          <a:ea typeface="+mn-ea"/>
                          <a:cs typeface="+mn-cs"/>
                        </a:rPr>
                        <a:t>• passaggio 2 classi energetiche</a:t>
                      </a:r>
                    </a:p>
                    <a:p>
                      <a:r>
                        <a:rPr lang="it-IT" sz="1000" b="0" i="0" u="none" strike="noStrike" kern="1200" baseline="0" dirty="0">
                          <a:solidFill>
                            <a:schemeClr val="dk1"/>
                          </a:solidFill>
                          <a:latin typeface="+mn-lt"/>
                          <a:ea typeface="+mn-ea"/>
                          <a:cs typeface="+mn-cs"/>
                        </a:rPr>
                        <a:t>• requisiti ecobonus	</a:t>
                      </a:r>
                    </a:p>
                    <a:p>
                      <a:endParaRPr lang="it-IT" sz="1000" dirty="0"/>
                    </a:p>
                  </a:txBody>
                  <a:tcPr/>
                </a:tc>
                <a:tc>
                  <a:txBody>
                    <a:bodyPr/>
                    <a:lstStyle/>
                    <a:p>
                      <a:r>
                        <a:rPr lang="it-IT" sz="1000" dirty="0"/>
                        <a:t>NO</a:t>
                      </a:r>
                    </a:p>
                  </a:txBody>
                  <a:tcPr/>
                </a:tc>
                <a:tc>
                  <a:txBody>
                    <a:bodyPr/>
                    <a:lstStyle/>
                    <a:p>
                      <a:r>
                        <a:rPr lang="it-IT" sz="1000" dirty="0"/>
                        <a:t>NO</a:t>
                      </a:r>
                    </a:p>
                  </a:txBody>
                  <a:tcPr/>
                </a:tc>
                <a:extLst>
                  <a:ext uri="{0D108BD9-81ED-4DB2-BD59-A6C34878D82A}">
                    <a16:rowId xmlns:a16="http://schemas.microsoft.com/office/drawing/2014/main" val="2829487062"/>
                  </a:ext>
                </a:extLst>
              </a:tr>
              <a:tr h="975772">
                <a:tc>
                  <a:txBody>
                    <a:bodyPr/>
                    <a:lstStyle/>
                    <a:p>
                      <a:r>
                        <a:rPr lang="it-IT" sz="1200" b="1" i="0" u="none" strike="noStrike" kern="1200" baseline="0" dirty="0">
                          <a:solidFill>
                            <a:schemeClr val="dk1"/>
                          </a:solidFill>
                          <a:latin typeface="+mn-lt"/>
                          <a:ea typeface="+mn-ea"/>
                          <a:cs typeface="+mn-cs"/>
                        </a:rPr>
                        <a:t>EDIFICIO UNIFAMILIARE</a:t>
                      </a:r>
                      <a:r>
                        <a:rPr lang="it-IT" sz="1200" b="0" i="0" u="none" strike="noStrike" kern="1200" baseline="0" dirty="0">
                          <a:solidFill>
                            <a:schemeClr val="dk1"/>
                          </a:solidFill>
                          <a:latin typeface="+mn-lt"/>
                          <a:ea typeface="+mn-ea"/>
                          <a:cs typeface="+mn-cs"/>
                        </a:rPr>
                        <a:t>	</a:t>
                      </a:r>
                    </a:p>
                    <a:p>
                      <a:endParaRPr lang="it-IT" dirty="0"/>
                    </a:p>
                  </a:txBody>
                  <a:tcPr/>
                </a:tc>
                <a:tc>
                  <a:txBody>
                    <a:bodyPr/>
                    <a:lstStyle/>
                    <a:p>
                      <a:r>
                        <a:rPr lang="it-IT" sz="1000" b="0" i="0" u="none" strike="noStrike" kern="1200" baseline="0" dirty="0">
                          <a:solidFill>
                            <a:schemeClr val="dk1"/>
                          </a:solidFill>
                          <a:latin typeface="+mn-lt"/>
                          <a:ea typeface="+mn-ea"/>
                          <a:cs typeface="+mn-cs"/>
                        </a:rPr>
                        <a:t>unica unità immobiliare di proprietà esclusiva, funzionalmente indipendente destinata all'abitazione di un singolo nucleo familiare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 unica unità abitativa</a:t>
                      </a:r>
                    </a:p>
                    <a:p>
                      <a:r>
                        <a:rPr lang="it-IT" sz="1000" b="0" i="0" u="none" strike="noStrike" kern="1200" baseline="0" dirty="0">
                          <a:solidFill>
                            <a:schemeClr val="dk1"/>
                          </a:solidFill>
                          <a:latin typeface="+mn-lt"/>
                          <a:ea typeface="+mn-ea"/>
                          <a:cs typeface="+mn-cs"/>
                        </a:rPr>
                        <a:t>• passaggio 2 classi energetiche</a:t>
                      </a:r>
                    </a:p>
                    <a:p>
                      <a:r>
                        <a:rPr lang="it-IT" sz="1000" b="0" i="0" u="none" strike="noStrike" kern="1200" baseline="0" dirty="0">
                          <a:solidFill>
                            <a:schemeClr val="dk1"/>
                          </a:solidFill>
                          <a:latin typeface="+mn-lt"/>
                          <a:ea typeface="+mn-ea"/>
                          <a:cs typeface="+mn-cs"/>
                        </a:rPr>
                        <a:t>• requisiti ecobonus</a:t>
                      </a:r>
                    </a:p>
                    <a:p>
                      <a:r>
                        <a:rPr lang="it-IT" sz="1000" b="0" i="0" u="none" strike="noStrike" kern="1200" baseline="0" dirty="0">
                          <a:solidFill>
                            <a:schemeClr val="dk1"/>
                          </a:solidFill>
                          <a:latin typeface="+mn-lt"/>
                          <a:ea typeface="+mn-ea"/>
                          <a:cs typeface="+mn-cs"/>
                        </a:rPr>
                        <a:t>• edificio in zona sismica 1-2-3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A. isolamento termico</a:t>
                      </a:r>
                    </a:p>
                    <a:p>
                      <a:r>
                        <a:rPr lang="it-IT" sz="1000" b="0" i="0" u="none" strike="noStrike" kern="1200" baseline="0" dirty="0">
                          <a:solidFill>
                            <a:schemeClr val="dk1"/>
                          </a:solidFill>
                          <a:latin typeface="+mn-lt"/>
                          <a:ea typeface="+mn-ea"/>
                          <a:cs typeface="+mn-cs"/>
                        </a:rPr>
                        <a:t>B. Impianto</a:t>
                      </a:r>
                    </a:p>
                    <a:p>
                      <a:r>
                        <a:rPr lang="it-IT" sz="1000" b="0" i="0" u="none" strike="noStrike" kern="1200" baseline="0" dirty="0">
                          <a:solidFill>
                            <a:schemeClr val="dk1"/>
                          </a:solidFill>
                          <a:latin typeface="+mn-lt"/>
                          <a:ea typeface="+mn-ea"/>
                          <a:cs typeface="+mn-cs"/>
                        </a:rPr>
                        <a:t>C. interventi antisismici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A 50.000</a:t>
                      </a:r>
                    </a:p>
                    <a:p>
                      <a:r>
                        <a:rPr lang="it-IT" sz="1000" b="0" i="0" u="none" strike="noStrike" kern="1200" baseline="0" dirty="0">
                          <a:solidFill>
                            <a:schemeClr val="dk1"/>
                          </a:solidFill>
                          <a:latin typeface="+mn-lt"/>
                          <a:ea typeface="+mn-ea"/>
                          <a:cs typeface="+mn-cs"/>
                        </a:rPr>
                        <a:t>B 30.000</a:t>
                      </a:r>
                    </a:p>
                    <a:p>
                      <a:r>
                        <a:rPr lang="it-IT" sz="1000" b="0" i="0" u="none" strike="noStrike" kern="1200" baseline="0" dirty="0">
                          <a:solidFill>
                            <a:schemeClr val="dk1"/>
                          </a:solidFill>
                          <a:latin typeface="+mn-lt"/>
                          <a:ea typeface="+mn-ea"/>
                          <a:cs typeface="+mn-cs"/>
                        </a:rPr>
                        <a:t>C 96.000	</a:t>
                      </a:r>
                    </a:p>
                    <a:p>
                      <a:endParaRPr lang="it-IT" sz="1000" dirty="0"/>
                    </a:p>
                  </a:txBody>
                  <a:tcPr/>
                </a:tc>
                <a:extLst>
                  <a:ext uri="{0D108BD9-81ED-4DB2-BD59-A6C34878D82A}">
                    <a16:rowId xmlns:a16="http://schemas.microsoft.com/office/drawing/2014/main" val="3887572930"/>
                  </a:ext>
                </a:extLst>
              </a:tr>
              <a:tr h="1123616">
                <a:tc>
                  <a:txBody>
                    <a:bodyPr/>
                    <a:lstStyle/>
                    <a:p>
                      <a:r>
                        <a:rPr lang="it-IT" sz="1200" b="1" i="0" u="none" strike="noStrike" kern="1200" baseline="0" dirty="0">
                          <a:solidFill>
                            <a:schemeClr val="dk1"/>
                          </a:solidFill>
                          <a:latin typeface="+mn-lt"/>
                          <a:ea typeface="+mn-ea"/>
                          <a:cs typeface="+mn-cs"/>
                        </a:rPr>
                        <a:t>UNITÀ IMMOBILIARE AUTONOMA IN EDIFICI PLURIFAMILIARI</a:t>
                      </a:r>
                      <a:r>
                        <a:rPr lang="it-IT" sz="1200" b="0" i="0" u="none" strike="noStrike" kern="1200" baseline="0" dirty="0">
                          <a:solidFill>
                            <a:schemeClr val="dk1"/>
                          </a:solidFill>
                          <a:latin typeface="+mn-lt"/>
                          <a:ea typeface="+mn-ea"/>
                          <a:cs typeface="+mn-cs"/>
                        </a:rPr>
                        <a:t>	</a:t>
                      </a:r>
                    </a:p>
                    <a:p>
                      <a:endParaRPr lang="it-IT" dirty="0"/>
                    </a:p>
                  </a:txBody>
                  <a:tcPr/>
                </a:tc>
                <a:tc>
                  <a:txBody>
                    <a:bodyPr/>
                    <a:lstStyle/>
                    <a:p>
                      <a:r>
                        <a:rPr lang="it-IT" sz="1000" b="0" i="0" u="none" strike="noStrike" kern="1200" baseline="0" dirty="0">
                          <a:solidFill>
                            <a:schemeClr val="dk1"/>
                          </a:solidFill>
                          <a:latin typeface="+mn-lt"/>
                          <a:ea typeface="+mn-ea"/>
                          <a:cs typeface="+mn-cs"/>
                        </a:rPr>
                        <a:t>appartamento in condominio funzionalmente indipendenti dotato di almeno un accesso autonomo dall'</a:t>
                      </a:r>
                      <a:r>
                        <a:rPr lang="it-IT" sz="1000" b="0" i="0" u="none" strike="noStrike" kern="1200" baseline="0" dirty="0" err="1">
                          <a:solidFill>
                            <a:schemeClr val="dk1"/>
                          </a:solidFill>
                          <a:latin typeface="+mn-lt"/>
                          <a:ea typeface="+mn-ea"/>
                          <a:cs typeface="+mn-cs"/>
                        </a:rPr>
                        <a:t>esterno.Es</a:t>
                      </a:r>
                      <a:r>
                        <a:rPr lang="it-IT" sz="1000" b="0" i="0" u="none" strike="noStrike" kern="1200" baseline="0" dirty="0">
                          <a:solidFill>
                            <a:schemeClr val="dk1"/>
                          </a:solidFill>
                          <a:latin typeface="+mn-lt"/>
                          <a:ea typeface="+mn-ea"/>
                          <a:cs typeface="+mn-cs"/>
                        </a:rPr>
                        <a:t>. villette a schiera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 unità funzionalmente indipendente</a:t>
                      </a:r>
                    </a:p>
                    <a:p>
                      <a:r>
                        <a:rPr lang="it-IT" sz="1000" b="0" i="0" u="none" strike="noStrike" kern="1200" baseline="0" dirty="0">
                          <a:solidFill>
                            <a:schemeClr val="dk1"/>
                          </a:solidFill>
                          <a:latin typeface="+mn-lt"/>
                          <a:ea typeface="+mn-ea"/>
                          <a:cs typeface="+mn-cs"/>
                        </a:rPr>
                        <a:t>• impianti di proprietà esclusiva</a:t>
                      </a:r>
                    </a:p>
                    <a:p>
                      <a:r>
                        <a:rPr lang="it-IT" sz="1000" b="0" i="0" u="none" strike="noStrike" kern="1200" baseline="0" dirty="0">
                          <a:solidFill>
                            <a:schemeClr val="dk1"/>
                          </a:solidFill>
                          <a:latin typeface="+mn-lt"/>
                          <a:ea typeface="+mn-ea"/>
                          <a:cs typeface="+mn-cs"/>
                        </a:rPr>
                        <a:t>• accesso autonomo</a:t>
                      </a:r>
                    </a:p>
                    <a:p>
                      <a:r>
                        <a:rPr lang="it-IT" sz="1000" b="0" i="0" u="none" strike="noStrike" kern="1200" baseline="0" dirty="0">
                          <a:solidFill>
                            <a:schemeClr val="dk1"/>
                          </a:solidFill>
                          <a:latin typeface="+mn-lt"/>
                          <a:ea typeface="+mn-ea"/>
                          <a:cs typeface="+mn-cs"/>
                        </a:rPr>
                        <a:t>• passaggio 2 classi energetiche</a:t>
                      </a:r>
                    </a:p>
                    <a:p>
                      <a:r>
                        <a:rPr lang="it-IT" sz="1000" b="0" i="0" u="none" strike="noStrike" kern="1200" baseline="0" dirty="0">
                          <a:solidFill>
                            <a:schemeClr val="dk1"/>
                          </a:solidFill>
                          <a:latin typeface="+mn-lt"/>
                          <a:ea typeface="+mn-ea"/>
                          <a:cs typeface="+mn-cs"/>
                        </a:rPr>
                        <a:t>• requisiti ecobonus</a:t>
                      </a:r>
                    </a:p>
                    <a:p>
                      <a:r>
                        <a:rPr lang="it-IT" sz="1000" b="0" i="0" u="none" strike="noStrike" kern="1200" baseline="0" dirty="0">
                          <a:solidFill>
                            <a:schemeClr val="dk1"/>
                          </a:solidFill>
                          <a:latin typeface="+mn-lt"/>
                          <a:ea typeface="+mn-ea"/>
                          <a:cs typeface="+mn-cs"/>
                        </a:rPr>
                        <a:t>• edificio in zona sismica 1-2-3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A. isolamento termico</a:t>
                      </a:r>
                    </a:p>
                    <a:p>
                      <a:r>
                        <a:rPr lang="it-IT" sz="1000" b="0" i="0" u="none" strike="noStrike" kern="1200" baseline="0" dirty="0">
                          <a:solidFill>
                            <a:schemeClr val="dk1"/>
                          </a:solidFill>
                          <a:latin typeface="+mn-lt"/>
                          <a:ea typeface="+mn-ea"/>
                          <a:cs typeface="+mn-cs"/>
                        </a:rPr>
                        <a:t>B. Impianto</a:t>
                      </a:r>
                    </a:p>
                    <a:p>
                      <a:r>
                        <a:rPr lang="it-IT" sz="1000" b="0" i="0" u="none" strike="noStrike" kern="1200" baseline="0" dirty="0">
                          <a:solidFill>
                            <a:schemeClr val="dk1"/>
                          </a:solidFill>
                          <a:latin typeface="+mn-lt"/>
                          <a:ea typeface="+mn-ea"/>
                          <a:cs typeface="+mn-cs"/>
                        </a:rPr>
                        <a:t>C. interventi antisismici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A 50.000</a:t>
                      </a:r>
                    </a:p>
                    <a:p>
                      <a:r>
                        <a:rPr lang="it-IT" sz="1000" b="0" i="0" u="none" strike="noStrike" kern="1200" baseline="0" dirty="0">
                          <a:solidFill>
                            <a:schemeClr val="dk1"/>
                          </a:solidFill>
                          <a:latin typeface="+mn-lt"/>
                          <a:ea typeface="+mn-ea"/>
                          <a:cs typeface="+mn-cs"/>
                        </a:rPr>
                        <a:t>B 30.000</a:t>
                      </a:r>
                    </a:p>
                    <a:p>
                      <a:r>
                        <a:rPr lang="it-IT" sz="1000" b="0" i="0" u="none" strike="noStrike" kern="1200" baseline="0" dirty="0">
                          <a:solidFill>
                            <a:schemeClr val="dk1"/>
                          </a:solidFill>
                          <a:latin typeface="+mn-lt"/>
                          <a:ea typeface="+mn-ea"/>
                          <a:cs typeface="+mn-cs"/>
                        </a:rPr>
                        <a:t>C 96.000	</a:t>
                      </a:r>
                    </a:p>
                    <a:p>
                      <a:endParaRPr lang="it-IT" sz="1000" dirty="0"/>
                    </a:p>
                  </a:txBody>
                  <a:tcPr/>
                </a:tc>
                <a:extLst>
                  <a:ext uri="{0D108BD9-81ED-4DB2-BD59-A6C34878D82A}">
                    <a16:rowId xmlns:a16="http://schemas.microsoft.com/office/drawing/2014/main" val="2637089535"/>
                  </a:ext>
                </a:extLst>
              </a:tr>
              <a:tr h="680083">
                <a:tc>
                  <a:txBody>
                    <a:bodyPr/>
                    <a:lstStyle/>
                    <a:p>
                      <a:r>
                        <a:rPr lang="it-IT" sz="1200" b="1" dirty="0"/>
                        <a:t>IMMOBILE NON ABITATIVO IN CONDOMINIO</a:t>
                      </a:r>
                    </a:p>
                  </a:txBody>
                  <a:tcPr/>
                </a:tc>
                <a:tc>
                  <a:txBody>
                    <a:bodyPr/>
                    <a:lstStyle/>
                    <a:p>
                      <a:pPr marL="0" algn="l" defTabSz="914400" rtl="0" eaLnBrk="1" latinLnBrk="0" hangingPunct="1"/>
                      <a:r>
                        <a:rPr lang="it-IT" sz="1000" b="0" i="0" u="none" strike="noStrike" kern="1200" baseline="0" dirty="0">
                          <a:solidFill>
                            <a:schemeClr val="dk1"/>
                          </a:solidFill>
                          <a:latin typeface="+mn-lt"/>
                          <a:ea typeface="+mn-ea"/>
                          <a:cs typeface="+mn-cs"/>
                        </a:rPr>
                        <a:t>ufficio, negozio, laboratorio o altra unità immobiliare inserita in un condominio	</a:t>
                      </a:r>
                    </a:p>
                    <a:p>
                      <a:endParaRPr lang="it-IT" sz="1000" dirty="0"/>
                    </a:p>
                  </a:txBody>
                  <a:tcPr/>
                </a:tc>
                <a:tc>
                  <a:txBody>
                    <a:bodyPr/>
                    <a:lstStyle/>
                    <a:p>
                      <a:r>
                        <a:rPr lang="it-IT" sz="1000" b="0" i="0" u="none" strike="noStrike" kern="1200" baseline="0" dirty="0">
                          <a:solidFill>
                            <a:schemeClr val="dk1"/>
                          </a:solidFill>
                          <a:latin typeface="+mn-lt"/>
                          <a:ea typeface="+mn-ea"/>
                          <a:cs typeface="+mn-cs"/>
                        </a:rPr>
                        <a:t>• superficie unità residenziali &gt;  al 50%</a:t>
                      </a:r>
                    </a:p>
                    <a:p>
                      <a:r>
                        <a:rPr lang="it-IT" sz="1000" b="0" i="0" u="none" strike="noStrike" kern="1200" baseline="0" dirty="0">
                          <a:solidFill>
                            <a:schemeClr val="dk1"/>
                          </a:solidFill>
                          <a:latin typeface="+mn-lt"/>
                          <a:ea typeface="+mn-ea"/>
                          <a:cs typeface="+mn-cs"/>
                        </a:rPr>
                        <a:t>• passaggio 2 classi energetiche</a:t>
                      </a:r>
                      <a:endParaRPr lang="it-IT" sz="1000" dirty="0"/>
                    </a:p>
                  </a:txBody>
                  <a:tcPr/>
                </a:tc>
                <a:tc>
                  <a:txBody>
                    <a:bodyPr/>
                    <a:lstStyle/>
                    <a:p>
                      <a:pPr marL="228600" indent="-228600">
                        <a:buAutoNum type="alphaUcPeriod"/>
                      </a:pPr>
                      <a:r>
                        <a:rPr lang="it-IT" sz="1000" b="0" i="0" u="none" strike="noStrike" kern="1200" baseline="0" dirty="0">
                          <a:solidFill>
                            <a:schemeClr val="dk1"/>
                          </a:solidFill>
                          <a:latin typeface="+mn-lt"/>
                          <a:ea typeface="+mn-ea"/>
                          <a:cs typeface="+mn-cs"/>
                        </a:rPr>
                        <a:t>isolamento termico</a:t>
                      </a:r>
                    </a:p>
                    <a:p>
                      <a:pPr marL="228600" indent="-228600">
                        <a:buAutoNum type="alphaUcPeriod"/>
                      </a:pPr>
                      <a:r>
                        <a:rPr lang="it-IT" sz="1000" b="0" i="0" u="none" strike="noStrike" kern="1200" baseline="0" dirty="0">
                          <a:solidFill>
                            <a:schemeClr val="dk1"/>
                          </a:solidFill>
                          <a:latin typeface="+mn-lt"/>
                          <a:ea typeface="+mn-ea"/>
                          <a:cs typeface="+mn-cs"/>
                        </a:rPr>
                        <a:t>impianto</a:t>
                      </a:r>
                    </a:p>
                    <a:p>
                      <a:pPr marL="228600" indent="-228600">
                        <a:buAutoNum type="alphaUcPeriod"/>
                      </a:pPr>
                      <a:r>
                        <a:rPr lang="it-IT" sz="1000" b="0" i="0" u="none" strike="noStrike" kern="1200" baseline="0" dirty="0">
                          <a:solidFill>
                            <a:schemeClr val="dk1"/>
                          </a:solidFill>
                          <a:latin typeface="+mn-lt"/>
                          <a:ea typeface="+mn-ea"/>
                          <a:cs typeface="+mn-cs"/>
                        </a:rPr>
                        <a:t>interventi antisismici</a:t>
                      </a:r>
                      <a:endParaRPr lang="it-IT" sz="1000" dirty="0"/>
                    </a:p>
                  </a:txBody>
                  <a:tcPr/>
                </a:tc>
                <a:tc>
                  <a:txBody>
                    <a:bodyPr/>
                    <a:lstStyle/>
                    <a:p>
                      <a:pPr marL="0" algn="l" defTabSz="914400" rtl="0" eaLnBrk="1" latinLnBrk="0" hangingPunct="1"/>
                      <a:r>
                        <a:rPr lang="it-IT" sz="1000" b="0" i="0" u="none" strike="noStrike" kern="1200" baseline="0" dirty="0">
                          <a:solidFill>
                            <a:schemeClr val="dk1"/>
                          </a:solidFill>
                          <a:latin typeface="+mn-lt"/>
                          <a:ea typeface="+mn-ea"/>
                          <a:cs typeface="+mn-cs"/>
                        </a:rPr>
                        <a:t>A 50.000</a:t>
                      </a:r>
                    </a:p>
                    <a:p>
                      <a:pPr marL="0" algn="l" defTabSz="914400" rtl="0" eaLnBrk="1" latinLnBrk="0" hangingPunct="1"/>
                      <a:r>
                        <a:rPr lang="it-IT" sz="1000" b="0" i="0" u="none" strike="noStrike" kern="1200" baseline="0" dirty="0">
                          <a:solidFill>
                            <a:schemeClr val="dk1"/>
                          </a:solidFill>
                          <a:latin typeface="+mn-lt"/>
                          <a:ea typeface="+mn-ea"/>
                          <a:cs typeface="+mn-cs"/>
                        </a:rPr>
                        <a:t>B 30.000</a:t>
                      </a:r>
                    </a:p>
                    <a:p>
                      <a:pPr marL="0" algn="l" defTabSz="914400" rtl="0" eaLnBrk="1" latinLnBrk="0" hangingPunct="1"/>
                      <a:r>
                        <a:rPr lang="it-IT" sz="1000" b="0" i="0" u="none" strike="noStrike" kern="1200" baseline="0" dirty="0">
                          <a:solidFill>
                            <a:schemeClr val="dk1"/>
                          </a:solidFill>
                          <a:latin typeface="+mn-lt"/>
                          <a:ea typeface="+mn-ea"/>
                          <a:cs typeface="+mn-cs"/>
                        </a:rPr>
                        <a:t>C 96.000	</a:t>
                      </a:r>
                    </a:p>
                    <a:p>
                      <a:endParaRPr lang="it-IT" sz="1000" dirty="0"/>
                    </a:p>
                  </a:txBody>
                  <a:tcPr/>
                </a:tc>
                <a:extLst>
                  <a:ext uri="{0D108BD9-81ED-4DB2-BD59-A6C34878D82A}">
                    <a16:rowId xmlns:a16="http://schemas.microsoft.com/office/drawing/2014/main" val="264476820"/>
                  </a:ext>
                </a:extLst>
              </a:tr>
            </a:tbl>
          </a:graphicData>
        </a:graphic>
      </p:graphicFrame>
    </p:spTree>
    <p:extLst>
      <p:ext uri="{BB962C8B-B14F-4D97-AF65-F5344CB8AC3E}">
        <p14:creationId xmlns:p14="http://schemas.microsoft.com/office/powerpoint/2010/main" val="3232841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44550" y="755964"/>
            <a:ext cx="10515600" cy="653216"/>
          </a:xfrm>
        </p:spPr>
        <p:txBody>
          <a:bodyPr>
            <a:normAutofit fontScale="90000"/>
          </a:bodyPr>
          <a:lstStyle/>
          <a:p>
            <a:r>
              <a:rPr lang="it-IT" dirty="0"/>
              <a:t>Interventi «trainati»</a:t>
            </a:r>
          </a:p>
        </p:txBody>
      </p:sp>
      <p:sp>
        <p:nvSpPr>
          <p:cNvPr id="7" name="Segnaposto testo 6"/>
          <p:cNvSpPr>
            <a:spLocks noGrp="1"/>
          </p:cNvSpPr>
          <p:nvPr>
            <p:ph type="body" idx="1"/>
          </p:nvPr>
        </p:nvSpPr>
        <p:spPr>
          <a:xfrm>
            <a:off x="844550" y="1409180"/>
            <a:ext cx="10515600" cy="4850105"/>
          </a:xfrm>
        </p:spPr>
        <p:txBody>
          <a:bodyPr>
            <a:normAutofit fontScale="62500" lnSpcReduction="20000"/>
          </a:bodyPr>
          <a:lstStyle/>
          <a:p>
            <a:r>
              <a:rPr lang="it-IT" b="1" dirty="0">
                <a:solidFill>
                  <a:schemeClr val="tx1"/>
                </a:solidFill>
              </a:rPr>
              <a:t>Articolo 119 comma 2</a:t>
            </a:r>
          </a:p>
          <a:p>
            <a:pPr algn="just"/>
            <a:r>
              <a:rPr lang="it-IT" dirty="0">
                <a:solidFill>
                  <a:schemeClr val="tx1"/>
                </a:solidFill>
              </a:rPr>
              <a:t>L’aliquota del 110% «si applica anche a tutti gli altri interventi di efficientamento energetico di cui all’articolo 14 del D.L. 63/2013 (…) nei limiti di spesa previsti, per ciascun intervento di efficienza energetica, dalla legislazione vigente e a condizione che siano eseguiti congiuntamente ad almeno uno degli interventi di cui al (…) comma 1». </a:t>
            </a:r>
          </a:p>
          <a:p>
            <a:pPr algn="just"/>
            <a:r>
              <a:rPr lang="it-IT" dirty="0">
                <a:solidFill>
                  <a:schemeClr val="tx1"/>
                </a:solidFill>
              </a:rPr>
              <a:t>A titolo esemplificativo è possibile beneficiare della detrazione del 110% per le spese sostenute con riferimento ai seguenti interventi di efficientamento energetico: montaggio di pannelli solari; montaggio di accumulatori di energia collegati a pannelli solari; sostituzione di finestre comprensive degli infissi; schermature solari; tende da sole; ecc. </a:t>
            </a:r>
          </a:p>
          <a:p>
            <a:pPr algn="just"/>
            <a:endParaRPr lang="it-IT" dirty="0">
              <a:solidFill>
                <a:schemeClr val="tx1"/>
              </a:solidFill>
            </a:endParaRPr>
          </a:p>
          <a:p>
            <a:pPr algn="just"/>
            <a:r>
              <a:rPr lang="it-IT" dirty="0">
                <a:solidFill>
                  <a:schemeClr val="tx1"/>
                </a:solidFill>
              </a:rPr>
              <a:t>Circolare 24/E/2020 (par. 2.2) </a:t>
            </a:r>
            <a:r>
              <a:rPr lang="it-IT" dirty="0">
                <a:solidFill>
                  <a:schemeClr val="tx1"/>
                </a:solidFill>
                <a:sym typeface="Wingdings" panose="05000000000000000000" pitchFamily="2" charset="2"/>
              </a:rPr>
              <a:t> sia gli interventi «trainanti» che gli interventi «trainati» devono essere eseguiti </a:t>
            </a:r>
            <a:r>
              <a:rPr lang="it-IT" b="1" dirty="0">
                <a:solidFill>
                  <a:schemeClr val="tx1"/>
                </a:solidFill>
                <a:sym typeface="Wingdings" panose="05000000000000000000" pitchFamily="2" charset="2"/>
              </a:rPr>
              <a:t>nell’arco temporale </a:t>
            </a:r>
            <a:r>
              <a:rPr lang="it-IT" dirty="0">
                <a:solidFill>
                  <a:schemeClr val="tx1"/>
                </a:solidFill>
                <a:sym typeface="Wingdings" panose="05000000000000000000" pitchFamily="2" charset="2"/>
              </a:rPr>
              <a:t>di vigenza dell’agevolazione. </a:t>
            </a:r>
          </a:p>
          <a:p>
            <a:pPr algn="just"/>
            <a:r>
              <a:rPr lang="it-IT" dirty="0">
                <a:solidFill>
                  <a:schemeClr val="tx1"/>
                </a:solidFill>
                <a:sym typeface="Wingdings" panose="05000000000000000000" pitchFamily="2" charset="2"/>
              </a:rPr>
              <a:t>La condizione è soddisfatta se «le date delle spese sostenute per gli interventi trainati, sono ricomprese nell’intervallo di tempo individuato dalla </a:t>
            </a:r>
            <a:r>
              <a:rPr lang="it-IT" b="1" dirty="0">
                <a:solidFill>
                  <a:schemeClr val="tx1"/>
                </a:solidFill>
                <a:sym typeface="Wingdings" panose="05000000000000000000" pitchFamily="2" charset="2"/>
              </a:rPr>
              <a:t>data di inizio </a:t>
            </a:r>
            <a:r>
              <a:rPr lang="it-IT" dirty="0">
                <a:solidFill>
                  <a:schemeClr val="tx1"/>
                </a:solidFill>
                <a:sym typeface="Wingdings" panose="05000000000000000000" pitchFamily="2" charset="2"/>
              </a:rPr>
              <a:t>e dalla </a:t>
            </a:r>
            <a:r>
              <a:rPr lang="it-IT" b="1" dirty="0">
                <a:solidFill>
                  <a:schemeClr val="tx1"/>
                </a:solidFill>
                <a:sym typeface="Wingdings" panose="05000000000000000000" pitchFamily="2" charset="2"/>
              </a:rPr>
              <a:t>data di fine dei lavori per la realizzazione degli interventi trainanti</a:t>
            </a:r>
            <a:r>
              <a:rPr lang="it-IT" dirty="0">
                <a:solidFill>
                  <a:schemeClr val="tx1"/>
                </a:solidFill>
                <a:sym typeface="Wingdings" panose="05000000000000000000" pitchFamily="2" charset="2"/>
              </a:rPr>
              <a:t>».</a:t>
            </a:r>
          </a:p>
          <a:p>
            <a:pPr algn="just"/>
            <a:r>
              <a:rPr lang="it-IT" dirty="0">
                <a:solidFill>
                  <a:schemeClr val="tx1"/>
                </a:solidFill>
                <a:sym typeface="Wingdings" panose="05000000000000000000" pitchFamily="2" charset="2"/>
              </a:rPr>
              <a:t>ESEMPIO: intervento di isolamento termico (cappotto) iniziato il 20/08/2020 e terminato entro il 10/11/2020. Se la sostituzione degli infissi dovesse essere effettuata dopo la chiusura del cantiere (10/11) non sarà più possibile fruire della detrazione del 110%. </a:t>
            </a:r>
          </a:p>
          <a:p>
            <a:pPr algn="just"/>
            <a:r>
              <a:rPr lang="it-IT" dirty="0">
                <a:solidFill>
                  <a:schemeClr val="tx1"/>
                </a:solidFill>
                <a:sym typeface="Wingdings" panose="05000000000000000000" pitchFamily="2" charset="2"/>
              </a:rPr>
              <a:t>Data inizio lavori = deve risultare dal titolo abilitativo ovvero da una dichiarazione sostitutiva di atto di notorietà (DPR 445/2000).</a:t>
            </a:r>
          </a:p>
        </p:txBody>
      </p:sp>
    </p:spTree>
    <p:extLst>
      <p:ext uri="{BB962C8B-B14F-4D97-AF65-F5344CB8AC3E}">
        <p14:creationId xmlns:p14="http://schemas.microsoft.com/office/powerpoint/2010/main" val="56166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Detrazione IRPEF/IRES</a:t>
            </a:r>
          </a:p>
        </p:txBody>
      </p:sp>
      <p:sp>
        <p:nvSpPr>
          <p:cNvPr id="7" name="Segnaposto testo 6"/>
          <p:cNvSpPr>
            <a:spLocks noGrp="1"/>
          </p:cNvSpPr>
          <p:nvPr>
            <p:ph type="body" idx="1"/>
          </p:nvPr>
        </p:nvSpPr>
        <p:spPr>
          <a:xfrm>
            <a:off x="844550" y="1707946"/>
            <a:ext cx="10515600" cy="4448410"/>
          </a:xfrm>
        </p:spPr>
        <p:txBody>
          <a:bodyPr>
            <a:normAutofit fontScale="70000" lnSpcReduction="20000"/>
          </a:bodyPr>
          <a:lstStyle/>
          <a:p>
            <a:pPr algn="just">
              <a:lnSpc>
                <a:spcPct val="120000"/>
              </a:lnSpc>
            </a:pPr>
            <a:r>
              <a:rPr lang="it-IT" dirty="0">
                <a:solidFill>
                  <a:schemeClr val="tx1"/>
                </a:solidFill>
              </a:rPr>
              <a:t>In applicazione dei principi generali, ai fini dell’individuazione del periodo d’imposta in cui imputare le spese occorre fare riferimento:</a:t>
            </a:r>
          </a:p>
          <a:p>
            <a:pPr marL="457200" indent="-457200" algn="just">
              <a:lnSpc>
                <a:spcPct val="120000"/>
              </a:lnSpc>
              <a:buFont typeface="Arial" panose="020B0604020202020204" pitchFamily="34" charset="0"/>
              <a:buChar char="•"/>
            </a:pPr>
            <a:r>
              <a:rPr lang="it-IT" dirty="0">
                <a:solidFill>
                  <a:schemeClr val="tx1"/>
                </a:solidFill>
              </a:rPr>
              <a:t>per le </a:t>
            </a:r>
            <a:r>
              <a:rPr lang="it-IT" b="1" dirty="0">
                <a:solidFill>
                  <a:schemeClr val="tx1"/>
                </a:solidFill>
              </a:rPr>
              <a:t>persone fisiche </a:t>
            </a:r>
            <a:r>
              <a:rPr lang="it-IT" dirty="0">
                <a:solidFill>
                  <a:schemeClr val="tx1"/>
                </a:solidFill>
                <a:sym typeface="Wingdings" panose="05000000000000000000" pitchFamily="2" charset="2"/>
              </a:rPr>
              <a:t>(compresi esercenti arti e professioni, enti non commerciali limitatamente ai lavori sulle parti comuni condominiali)  CRITERIO DI CASSA: data di effettivo pagamento, indipendentemente dalla data di avvio degli interventi cui i pagamenti si riferiscono. Ad esempio un intervento ammissibile iniziato a luglio 2019, con pagamenti effettuati sia nel 2019 che nel 2020 e 2021, consentirà la fruizione del Superbonus solo con riferimento alle spese sostenute nel 2020 e nel 2021;</a:t>
            </a:r>
          </a:p>
          <a:p>
            <a:pPr marL="457200" indent="-457200" algn="just">
              <a:lnSpc>
                <a:spcPct val="120000"/>
              </a:lnSpc>
              <a:buFont typeface="Arial" panose="020B0604020202020204" pitchFamily="34" charset="0"/>
              <a:buChar char="•"/>
            </a:pPr>
            <a:r>
              <a:rPr lang="it-IT" dirty="0">
                <a:solidFill>
                  <a:schemeClr val="tx1"/>
                </a:solidFill>
              </a:rPr>
              <a:t>per le </a:t>
            </a:r>
            <a:r>
              <a:rPr lang="it-IT" b="1" dirty="0">
                <a:solidFill>
                  <a:schemeClr val="tx1"/>
                </a:solidFill>
              </a:rPr>
              <a:t>imprese individuali</a:t>
            </a:r>
            <a:r>
              <a:rPr lang="it-IT" dirty="0">
                <a:solidFill>
                  <a:schemeClr val="tx1"/>
                </a:solidFill>
              </a:rPr>
              <a:t>, le </a:t>
            </a:r>
            <a:r>
              <a:rPr lang="it-IT" b="1" dirty="0">
                <a:solidFill>
                  <a:schemeClr val="tx1"/>
                </a:solidFill>
              </a:rPr>
              <a:t>società </a:t>
            </a:r>
            <a:r>
              <a:rPr lang="it-IT" dirty="0">
                <a:solidFill>
                  <a:schemeClr val="tx1"/>
                </a:solidFill>
              </a:rPr>
              <a:t>e gli </a:t>
            </a:r>
            <a:r>
              <a:rPr lang="it-IT" b="1" dirty="0">
                <a:solidFill>
                  <a:schemeClr val="tx1"/>
                </a:solidFill>
              </a:rPr>
              <a:t>enti commerciali (</a:t>
            </a:r>
            <a:r>
              <a:rPr lang="it-IT" dirty="0">
                <a:solidFill>
                  <a:schemeClr val="tx1"/>
                </a:solidFill>
                <a:sym typeface="Wingdings" panose="05000000000000000000" pitchFamily="2" charset="2"/>
              </a:rPr>
              <a:t>limitatamente ai lavori sulle parti comuni condominiali)  CRITERIO DI COMPETENZA: spese da imputare al periodo d’imposta in corso al 31 dicembre 2020 o al 31 dicembre 2021, indipendentemente dalla data di avvio degli interventi cui le spese si riferiscono e indipendentemente dalla data dei pagamenti. Si ritengono assimilabili a tali soggetti, altresì le imprese minori di cui all’articolo 66 del TUIR. </a:t>
            </a:r>
            <a:endParaRPr lang="it-IT" dirty="0">
              <a:solidFill>
                <a:schemeClr val="tx1"/>
              </a:solidFill>
            </a:endParaRPr>
          </a:p>
          <a:p>
            <a:pPr fontAlgn="t"/>
            <a:endParaRPr lang="it-IT" dirty="0">
              <a:sym typeface="Wingdings" panose="05000000000000000000" pitchFamily="2" charset="2"/>
            </a:endParaRPr>
          </a:p>
        </p:txBody>
      </p:sp>
    </p:spTree>
    <p:extLst>
      <p:ext uri="{BB962C8B-B14F-4D97-AF65-F5344CB8AC3E}">
        <p14:creationId xmlns:p14="http://schemas.microsoft.com/office/powerpoint/2010/main" val="915431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831850" y="795342"/>
            <a:ext cx="10515600" cy="653216"/>
          </a:xfrm>
        </p:spPr>
        <p:txBody>
          <a:bodyPr>
            <a:normAutofit fontScale="90000"/>
          </a:bodyPr>
          <a:lstStyle/>
          <a:p>
            <a:r>
              <a:rPr lang="it-IT" dirty="0"/>
              <a:t>Cessione del credito e sconto in fattura</a:t>
            </a:r>
          </a:p>
        </p:txBody>
      </p:sp>
      <p:sp>
        <p:nvSpPr>
          <p:cNvPr id="7" name="Segnaposto testo 6"/>
          <p:cNvSpPr>
            <a:spLocks noGrp="1"/>
          </p:cNvSpPr>
          <p:nvPr>
            <p:ph type="body" idx="1"/>
          </p:nvPr>
        </p:nvSpPr>
        <p:spPr>
          <a:xfrm>
            <a:off x="838200" y="1724867"/>
            <a:ext cx="10515600" cy="4013846"/>
          </a:xfrm>
        </p:spPr>
        <p:txBody>
          <a:bodyPr>
            <a:normAutofit/>
          </a:bodyPr>
          <a:lstStyle/>
          <a:p>
            <a:pPr algn="just"/>
            <a:r>
              <a:rPr lang="it-IT" dirty="0"/>
              <a:t>Per alcune specifiche detrazioni fiscali IRPEF e/o IRES, relative a spese sostenute nel 2020 e 2021 (</a:t>
            </a:r>
            <a:r>
              <a:rPr lang="it-IT" b="1" u="sng" dirty="0"/>
              <a:t>dal 1° gennaio 2020</a:t>
            </a:r>
            <a:r>
              <a:rPr lang="it-IT" dirty="0"/>
              <a:t>), sono possibili </a:t>
            </a:r>
            <a:r>
              <a:rPr lang="it-IT" b="1" dirty="0"/>
              <a:t>le seguenti modalità di utilizzo dell’agevolazione fiscale connessa all’effettuazione dei lavori</a:t>
            </a:r>
            <a:r>
              <a:rPr lang="it-IT" dirty="0"/>
              <a:t>:</a:t>
            </a:r>
          </a:p>
          <a:p>
            <a:pPr marL="514350" indent="-514350">
              <a:buFont typeface="+mj-lt"/>
              <a:buAutoNum type="arabicPeriod"/>
            </a:pPr>
            <a:r>
              <a:rPr lang="it-IT" b="1" dirty="0"/>
              <a:t>FRUZIONE DIRETTA </a:t>
            </a:r>
            <a:endParaRPr lang="it-IT" dirty="0"/>
          </a:p>
          <a:p>
            <a:pPr marL="514350" indent="-514350">
              <a:buFont typeface="+mj-lt"/>
              <a:buAutoNum type="arabicPeriod"/>
            </a:pPr>
            <a:r>
              <a:rPr lang="it-IT" b="1" dirty="0"/>
              <a:t>CESSIONE DEL CREDITO (ex. art. 121)</a:t>
            </a:r>
            <a:endParaRPr lang="it-IT" dirty="0"/>
          </a:p>
          <a:p>
            <a:pPr marL="514350" indent="-514350">
              <a:buFont typeface="+mj-lt"/>
              <a:buAutoNum type="arabicPeriod"/>
            </a:pPr>
            <a:r>
              <a:rPr lang="it-IT" b="1" dirty="0"/>
              <a:t>SCONTO IN FATTURA (ex. art. 121)</a:t>
            </a:r>
            <a:endParaRPr lang="it-IT" dirty="0"/>
          </a:p>
          <a:p>
            <a:endParaRPr lang="it-IT" dirty="0">
              <a:sym typeface="Wingdings" panose="05000000000000000000" pitchFamily="2" charset="2"/>
            </a:endParaRPr>
          </a:p>
        </p:txBody>
      </p:sp>
    </p:spTree>
    <p:extLst>
      <p:ext uri="{BB962C8B-B14F-4D97-AF65-F5344CB8AC3E}">
        <p14:creationId xmlns:p14="http://schemas.microsoft.com/office/powerpoint/2010/main" val="197946052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E0B20F6F7BE8FF4EA31C0D6AE23850C6" ma:contentTypeVersion="13" ma:contentTypeDescription="Creare un nuovo documento." ma:contentTypeScope="" ma:versionID="70bb7dcc62228fcb512f49a7f4e5a99b">
  <xsd:schema xmlns:xsd="http://www.w3.org/2001/XMLSchema" xmlns:xs="http://www.w3.org/2001/XMLSchema" xmlns:p="http://schemas.microsoft.com/office/2006/metadata/properties" xmlns:ns3="b29b99eb-4380-4bf4-8825-7647867bef30" xmlns:ns4="9d1a86bc-06f5-4073-ba9e-4724f6d8ae7a" targetNamespace="http://schemas.microsoft.com/office/2006/metadata/properties" ma:root="true" ma:fieldsID="b07d8d5a7628ec8a6010231eafba06c1" ns3:_="" ns4:_="">
    <xsd:import namespace="b29b99eb-4380-4bf4-8825-7647867bef30"/>
    <xsd:import namespace="9d1a86bc-06f5-4073-ba9e-4724f6d8ae7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9b99eb-4380-4bf4-8825-7647867bef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d1a86bc-06f5-4073-ba9e-4724f6d8ae7a"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5C61FF-1FA6-447E-A9C5-4A005F95834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99C176F-F7D4-4E8D-A133-70EB85ED5620}">
  <ds:schemaRefs>
    <ds:schemaRef ds:uri="http://schemas.microsoft.com/sharepoint/v3/contenttype/forms"/>
  </ds:schemaRefs>
</ds:datastoreItem>
</file>

<file path=customXml/itemProps3.xml><?xml version="1.0" encoding="utf-8"?>
<ds:datastoreItem xmlns:ds="http://schemas.openxmlformats.org/officeDocument/2006/customXml" ds:itemID="{AFD6BD5E-B23C-4532-BAB4-BBCB4C77CA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9b99eb-4380-4bf4-8825-7647867bef30"/>
    <ds:schemaRef ds:uri="9d1a86bc-06f5-4073-ba9e-4724f6d8ae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463</TotalTime>
  <Words>3616</Words>
  <Application>Microsoft Office PowerPoint</Application>
  <PresentationFormat>Widescreen</PresentationFormat>
  <Paragraphs>301</Paragraphs>
  <Slides>23</Slides>
  <Notes>1</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23</vt:i4>
      </vt:variant>
    </vt:vector>
  </HeadingPairs>
  <TitlesOfParts>
    <vt:vector size="33" baseType="lpstr">
      <vt:lpstr>Arial</vt:lpstr>
      <vt:lpstr>Arial Black</vt:lpstr>
      <vt:lpstr>Arial Narrow</vt:lpstr>
      <vt:lpstr>Arial Unicode MS</vt:lpstr>
      <vt:lpstr>Calibri</vt:lpstr>
      <vt:lpstr>Fira Sans</vt:lpstr>
      <vt:lpstr>Helvetica Light</vt:lpstr>
      <vt:lpstr>Times New Roman</vt:lpstr>
      <vt:lpstr>Wingdings</vt:lpstr>
      <vt:lpstr>Tema di Office</vt:lpstr>
      <vt:lpstr>Super Eco/Sisma bonus 110% e cessione dei crediti d’imposta ex. art. 121 del D.L. 34/2020</vt:lpstr>
      <vt:lpstr>Superbonus 110% e cessione dei crediti d’imposta ex. art. 121 del «decreto Rilancio»</vt:lpstr>
      <vt:lpstr>Normativa di riferimento</vt:lpstr>
      <vt:lpstr>Super/Ecobonus 110%</vt:lpstr>
      <vt:lpstr>Interventi trainanti di tipo energetico</vt:lpstr>
      <vt:lpstr>Immobili agevolati (Superbonus 110%)</vt:lpstr>
      <vt:lpstr>Interventi «trainati»</vt:lpstr>
      <vt:lpstr>Detrazione IRPEF/IRES</vt:lpstr>
      <vt:lpstr>Cessione del credito e sconto in fattura</vt:lpstr>
      <vt:lpstr>Cessione del credito (1/2)</vt:lpstr>
      <vt:lpstr>Cessione del credito (2/2)</vt:lpstr>
      <vt:lpstr>Stati avanzamento lavori</vt:lpstr>
      <vt:lpstr>Sconto in fattura (1/2)</vt:lpstr>
      <vt:lpstr>Sconto in fattura (2/2)</vt:lpstr>
      <vt:lpstr>Requisiti per l’opzione</vt:lpstr>
      <vt:lpstr>Modalità di esercizio dell’opzione</vt:lpstr>
      <vt:lpstr>Modalità di utilizzo del credito d’imposta da parte dei cessionari (1/2)</vt:lpstr>
      <vt:lpstr>Modalità di utilizzo del credito d’imposta da parte dei cessionari (2/2)</vt:lpstr>
      <vt:lpstr>Esempio (1/2)</vt:lpstr>
      <vt:lpstr>Esempio (2/2)</vt:lpstr>
      <vt:lpstr>Limiti alle compensazioni</vt:lpstr>
      <vt:lpstr>Visto di conformità </vt:lpstr>
      <vt:lpstr>Responsabilità cessionario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 Eco/Sisma bonus 110% e cessione dei crediti d’imposta ex. art. 121 del D.L. 34/2020</dc:title>
  <dc:creator>Petruzzellis Giovanni (Iccrea Banca)</dc:creator>
  <cp:lastModifiedBy>De Michele Rosaria (Iccrea Banca)</cp:lastModifiedBy>
  <cp:revision>16</cp:revision>
  <cp:lastPrinted>2020-10-06T16:02:23Z</cp:lastPrinted>
  <dcterms:created xsi:type="dcterms:W3CDTF">2020-10-06T15:39:59Z</dcterms:created>
  <dcterms:modified xsi:type="dcterms:W3CDTF">2020-10-12T15:24:07Z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0x010100E0B20F6F7BE8FF4EA31C0D6AE23850C6</vt:lpwstr>
  </property>
</Properties>
</file>